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6"/>
  </p:notesMasterIdLst>
  <p:handoutMasterIdLst>
    <p:handoutMasterId r:id="rId27"/>
  </p:handoutMasterIdLst>
  <p:sldIdLst>
    <p:sldId id="1431" r:id="rId2"/>
    <p:sldId id="1742" r:id="rId3"/>
    <p:sldId id="1733" r:id="rId4"/>
    <p:sldId id="1729" r:id="rId5"/>
    <p:sldId id="1734" r:id="rId6"/>
    <p:sldId id="1735" r:id="rId7"/>
    <p:sldId id="1736" r:id="rId8"/>
    <p:sldId id="1737" r:id="rId9"/>
    <p:sldId id="1738" r:id="rId10"/>
    <p:sldId id="1739" r:id="rId11"/>
    <p:sldId id="1740" r:id="rId12"/>
    <p:sldId id="1741" r:id="rId13"/>
    <p:sldId id="1731" r:id="rId14"/>
    <p:sldId id="1732" r:id="rId15"/>
    <p:sldId id="1743" r:id="rId16"/>
    <p:sldId id="1744" r:id="rId17"/>
    <p:sldId id="1745" r:id="rId18"/>
    <p:sldId id="1746" r:id="rId19"/>
    <p:sldId id="1747" r:id="rId20"/>
    <p:sldId id="1748" r:id="rId21"/>
    <p:sldId id="1749" r:id="rId22"/>
    <p:sldId id="1750" r:id="rId23"/>
    <p:sldId id="1751" r:id="rId24"/>
    <p:sldId id="1611" r:id="rId25"/>
  </p:sldIdLst>
  <p:sldSz cx="9144000" cy="6858000" type="screen4x3"/>
  <p:notesSz cx="6797675" cy="9928225"/>
  <p:defaultTextStyle>
    <a:defPPr>
      <a:defRPr lang="pl-PL"/>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CC3399"/>
    <a:srgbClr val="C3EF75"/>
    <a:srgbClr val="B4DE86"/>
    <a:srgbClr val="00FF99"/>
    <a:srgbClr val="00CC00"/>
    <a:srgbClr val="66FF33"/>
    <a:srgbClr val="FFCC00"/>
    <a:srgbClr val="D9EDEF"/>
  </p:clrMru>
</p:presentationPr>
</file>

<file path=ppt/tableStyles.xml><?xml version="1.0" encoding="utf-8"?>
<a:tblStyleLst xmlns:a="http://schemas.openxmlformats.org/drawingml/2006/main" def="{5C22544A-7EE6-4342-B048-85BDC9FD1C3A}">
  <a:tblStyle styleId="{775DCB02-9BB8-47FD-8907-85C794F793BA}" styleName="Styl z motywem 1 — Ak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64" autoAdjust="0"/>
    <p:restoredTop sz="98056" autoAdjust="0"/>
  </p:normalViewPr>
  <p:slideViewPr>
    <p:cSldViewPr>
      <p:cViewPr>
        <p:scale>
          <a:sx n="80" d="100"/>
          <a:sy n="80" d="100"/>
        </p:scale>
        <p:origin x="-594" y="-6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1" y="0"/>
            <a:ext cx="2944813" cy="495780"/>
          </a:xfrm>
          <a:prstGeom prst="rect">
            <a:avLst/>
          </a:prstGeom>
          <a:noFill/>
          <a:ln w="9525">
            <a:noFill/>
            <a:miter lim="800000"/>
            <a:headEnd/>
            <a:tailEnd/>
          </a:ln>
        </p:spPr>
        <p:txBody>
          <a:bodyPr vert="horz" wrap="square" lIns="91530" tIns="45759" rIns="91530" bIns="45759" numCol="1" anchor="t" anchorCtr="0" compatLnSpc="1">
            <a:prstTxWarp prst="textNoShape">
              <a:avLst/>
            </a:prstTxWarp>
          </a:bodyPr>
          <a:lstStyle>
            <a:lvl1pPr algn="l">
              <a:defRPr sz="1200">
                <a:latin typeface="Arial" pitchFamily="34" charset="0"/>
                <a:cs typeface="+mn-cs"/>
              </a:defRPr>
            </a:lvl1pPr>
          </a:lstStyle>
          <a:p>
            <a:pPr>
              <a:defRPr/>
            </a:pPr>
            <a:endParaRPr lang="pl-PL"/>
          </a:p>
        </p:txBody>
      </p:sp>
      <p:sp>
        <p:nvSpPr>
          <p:cNvPr id="132099" name="Rectangle 3"/>
          <p:cNvSpPr>
            <a:spLocks noGrp="1" noChangeArrowheads="1"/>
          </p:cNvSpPr>
          <p:nvPr>
            <p:ph type="dt" sz="quarter" idx="1"/>
          </p:nvPr>
        </p:nvSpPr>
        <p:spPr bwMode="auto">
          <a:xfrm>
            <a:off x="3851276" y="0"/>
            <a:ext cx="2944813" cy="495780"/>
          </a:xfrm>
          <a:prstGeom prst="rect">
            <a:avLst/>
          </a:prstGeom>
          <a:noFill/>
          <a:ln w="9525">
            <a:noFill/>
            <a:miter lim="800000"/>
            <a:headEnd/>
            <a:tailEnd/>
          </a:ln>
        </p:spPr>
        <p:txBody>
          <a:bodyPr vert="horz" wrap="square" lIns="91530" tIns="45759" rIns="91530" bIns="45759" numCol="1" anchor="t" anchorCtr="0" compatLnSpc="1">
            <a:prstTxWarp prst="textNoShape">
              <a:avLst/>
            </a:prstTxWarp>
          </a:bodyPr>
          <a:lstStyle>
            <a:lvl1pPr algn="r">
              <a:defRPr sz="1200">
                <a:latin typeface="Arial" pitchFamily="34" charset="0"/>
                <a:cs typeface="+mn-cs"/>
              </a:defRPr>
            </a:lvl1pPr>
          </a:lstStyle>
          <a:p>
            <a:pPr>
              <a:defRPr/>
            </a:pPr>
            <a:endParaRPr lang="pl-PL"/>
          </a:p>
        </p:txBody>
      </p:sp>
      <p:sp>
        <p:nvSpPr>
          <p:cNvPr id="132100" name="Rectangle 4"/>
          <p:cNvSpPr>
            <a:spLocks noGrp="1" noChangeArrowheads="1"/>
          </p:cNvSpPr>
          <p:nvPr>
            <p:ph type="ftr" sz="quarter" idx="2"/>
          </p:nvPr>
        </p:nvSpPr>
        <p:spPr bwMode="auto">
          <a:xfrm>
            <a:off x="1" y="9430867"/>
            <a:ext cx="2944813" cy="495780"/>
          </a:xfrm>
          <a:prstGeom prst="rect">
            <a:avLst/>
          </a:prstGeom>
          <a:noFill/>
          <a:ln w="9525">
            <a:noFill/>
            <a:miter lim="800000"/>
            <a:headEnd/>
            <a:tailEnd/>
          </a:ln>
        </p:spPr>
        <p:txBody>
          <a:bodyPr vert="horz" wrap="square" lIns="91530" tIns="45759" rIns="91530" bIns="45759" numCol="1" anchor="b" anchorCtr="0" compatLnSpc="1">
            <a:prstTxWarp prst="textNoShape">
              <a:avLst/>
            </a:prstTxWarp>
          </a:bodyPr>
          <a:lstStyle>
            <a:lvl1pPr algn="l">
              <a:defRPr sz="1200">
                <a:latin typeface="Arial" pitchFamily="34" charset="0"/>
                <a:cs typeface="+mn-cs"/>
              </a:defRPr>
            </a:lvl1pPr>
          </a:lstStyle>
          <a:p>
            <a:pPr>
              <a:defRPr/>
            </a:pPr>
            <a:endParaRPr lang="pl-PL"/>
          </a:p>
        </p:txBody>
      </p:sp>
      <p:sp>
        <p:nvSpPr>
          <p:cNvPr id="132101" name="Rectangle 5"/>
          <p:cNvSpPr>
            <a:spLocks noGrp="1" noChangeArrowheads="1"/>
          </p:cNvSpPr>
          <p:nvPr>
            <p:ph type="sldNum" sz="quarter" idx="3"/>
          </p:nvPr>
        </p:nvSpPr>
        <p:spPr bwMode="auto">
          <a:xfrm>
            <a:off x="3851276" y="9430867"/>
            <a:ext cx="2944813" cy="495780"/>
          </a:xfrm>
          <a:prstGeom prst="rect">
            <a:avLst/>
          </a:prstGeom>
          <a:noFill/>
          <a:ln w="9525">
            <a:noFill/>
            <a:miter lim="800000"/>
            <a:headEnd/>
            <a:tailEnd/>
          </a:ln>
        </p:spPr>
        <p:txBody>
          <a:bodyPr vert="horz" wrap="square" lIns="91530" tIns="45759" rIns="91530" bIns="45759" numCol="1" anchor="b" anchorCtr="0" compatLnSpc="1">
            <a:prstTxWarp prst="textNoShape">
              <a:avLst/>
            </a:prstTxWarp>
          </a:bodyPr>
          <a:lstStyle>
            <a:lvl1pPr algn="r">
              <a:defRPr sz="1200">
                <a:latin typeface="Arial" pitchFamily="34" charset="0"/>
                <a:cs typeface="+mn-cs"/>
              </a:defRPr>
            </a:lvl1pPr>
          </a:lstStyle>
          <a:p>
            <a:pPr>
              <a:defRPr/>
            </a:pPr>
            <a:fld id="{6AAA2AE7-8CEB-4DEF-9EC0-1571F76FF848}" type="slidenum">
              <a:rPr lang="pl-PL"/>
              <a:pPr>
                <a:defRPr/>
              </a:pPr>
              <a:t>‹#›</a:t>
            </a:fld>
            <a:endParaRPr 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0"/>
            <a:ext cx="2944813" cy="495780"/>
          </a:xfrm>
          <a:prstGeom prst="rect">
            <a:avLst/>
          </a:prstGeom>
          <a:noFill/>
          <a:ln w="9525">
            <a:noFill/>
            <a:miter lim="800000"/>
            <a:headEnd/>
            <a:tailEnd/>
          </a:ln>
        </p:spPr>
        <p:txBody>
          <a:bodyPr vert="horz" wrap="square" lIns="91530" tIns="45759" rIns="91530" bIns="45759" numCol="1" anchor="t" anchorCtr="0" compatLnSpc="1">
            <a:prstTxWarp prst="textNoShape">
              <a:avLst/>
            </a:prstTxWarp>
          </a:bodyPr>
          <a:lstStyle>
            <a:lvl1pPr algn="l">
              <a:defRPr sz="1200">
                <a:latin typeface="Arial" pitchFamily="34" charset="0"/>
                <a:cs typeface="+mn-cs"/>
              </a:defRPr>
            </a:lvl1pPr>
          </a:lstStyle>
          <a:p>
            <a:pPr>
              <a:defRPr/>
            </a:pPr>
            <a:endParaRPr lang="pl-PL"/>
          </a:p>
        </p:txBody>
      </p:sp>
      <p:sp>
        <p:nvSpPr>
          <p:cNvPr id="35843" name="Rectangle 3"/>
          <p:cNvSpPr>
            <a:spLocks noGrp="1" noChangeArrowheads="1"/>
          </p:cNvSpPr>
          <p:nvPr>
            <p:ph type="dt" idx="1"/>
          </p:nvPr>
        </p:nvSpPr>
        <p:spPr bwMode="auto">
          <a:xfrm>
            <a:off x="3851276" y="0"/>
            <a:ext cx="2944813" cy="495780"/>
          </a:xfrm>
          <a:prstGeom prst="rect">
            <a:avLst/>
          </a:prstGeom>
          <a:noFill/>
          <a:ln w="9525">
            <a:noFill/>
            <a:miter lim="800000"/>
            <a:headEnd/>
            <a:tailEnd/>
          </a:ln>
        </p:spPr>
        <p:txBody>
          <a:bodyPr vert="horz" wrap="square" lIns="91530" tIns="45759" rIns="91530" bIns="45759" numCol="1" anchor="t" anchorCtr="0" compatLnSpc="1">
            <a:prstTxWarp prst="textNoShape">
              <a:avLst/>
            </a:prstTxWarp>
          </a:bodyPr>
          <a:lstStyle>
            <a:lvl1pPr algn="r">
              <a:defRPr sz="1200">
                <a:latin typeface="Arial" pitchFamily="34" charset="0"/>
                <a:cs typeface="+mn-cs"/>
              </a:defRPr>
            </a:lvl1pPr>
          </a:lstStyle>
          <a:p>
            <a:pPr>
              <a:defRPr/>
            </a:pPr>
            <a:endParaRPr lang="pl-PL"/>
          </a:p>
        </p:txBody>
      </p:sp>
      <p:sp>
        <p:nvSpPr>
          <p:cNvPr id="62468" name="Rectangle 4"/>
          <p:cNvSpPr>
            <a:spLocks noGrp="1" noRot="1" noChangeAspect="1" noChangeArrowheads="1" noTextEdit="1"/>
          </p:cNvSpPr>
          <p:nvPr>
            <p:ph type="sldImg" idx="2"/>
          </p:nvPr>
        </p:nvSpPr>
        <p:spPr bwMode="auto">
          <a:xfrm>
            <a:off x="917575" y="744538"/>
            <a:ext cx="4965700" cy="3724275"/>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79450" y="4717802"/>
            <a:ext cx="5438775" cy="4465175"/>
          </a:xfrm>
          <a:prstGeom prst="rect">
            <a:avLst/>
          </a:prstGeom>
          <a:noFill/>
          <a:ln w="9525">
            <a:noFill/>
            <a:miter lim="800000"/>
            <a:headEnd/>
            <a:tailEnd/>
          </a:ln>
        </p:spPr>
        <p:txBody>
          <a:bodyPr vert="horz" wrap="square" lIns="91530" tIns="45759" rIns="91530" bIns="45759"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35846" name="Rectangle 6"/>
          <p:cNvSpPr>
            <a:spLocks noGrp="1" noChangeArrowheads="1"/>
          </p:cNvSpPr>
          <p:nvPr>
            <p:ph type="ftr" sz="quarter" idx="4"/>
          </p:nvPr>
        </p:nvSpPr>
        <p:spPr bwMode="auto">
          <a:xfrm>
            <a:off x="1" y="9430867"/>
            <a:ext cx="2944813" cy="495780"/>
          </a:xfrm>
          <a:prstGeom prst="rect">
            <a:avLst/>
          </a:prstGeom>
          <a:noFill/>
          <a:ln w="9525">
            <a:noFill/>
            <a:miter lim="800000"/>
            <a:headEnd/>
            <a:tailEnd/>
          </a:ln>
        </p:spPr>
        <p:txBody>
          <a:bodyPr vert="horz" wrap="square" lIns="91530" tIns="45759" rIns="91530" bIns="45759" numCol="1" anchor="b" anchorCtr="0" compatLnSpc="1">
            <a:prstTxWarp prst="textNoShape">
              <a:avLst/>
            </a:prstTxWarp>
          </a:bodyPr>
          <a:lstStyle>
            <a:lvl1pPr algn="l">
              <a:defRPr sz="1200">
                <a:latin typeface="Arial" pitchFamily="34" charset="0"/>
                <a:cs typeface="+mn-cs"/>
              </a:defRPr>
            </a:lvl1pPr>
          </a:lstStyle>
          <a:p>
            <a:pPr>
              <a:defRPr/>
            </a:pPr>
            <a:endParaRPr lang="pl-PL"/>
          </a:p>
        </p:txBody>
      </p:sp>
      <p:sp>
        <p:nvSpPr>
          <p:cNvPr id="35847" name="Rectangle 7"/>
          <p:cNvSpPr>
            <a:spLocks noGrp="1" noChangeArrowheads="1"/>
          </p:cNvSpPr>
          <p:nvPr>
            <p:ph type="sldNum" sz="quarter" idx="5"/>
          </p:nvPr>
        </p:nvSpPr>
        <p:spPr bwMode="auto">
          <a:xfrm>
            <a:off x="3851276" y="9430867"/>
            <a:ext cx="2944813" cy="495780"/>
          </a:xfrm>
          <a:prstGeom prst="rect">
            <a:avLst/>
          </a:prstGeom>
          <a:noFill/>
          <a:ln w="9525">
            <a:noFill/>
            <a:miter lim="800000"/>
            <a:headEnd/>
            <a:tailEnd/>
          </a:ln>
        </p:spPr>
        <p:txBody>
          <a:bodyPr vert="horz" wrap="square" lIns="91530" tIns="45759" rIns="91530" bIns="45759" numCol="1" anchor="b" anchorCtr="0" compatLnSpc="1">
            <a:prstTxWarp prst="textNoShape">
              <a:avLst/>
            </a:prstTxWarp>
          </a:bodyPr>
          <a:lstStyle>
            <a:lvl1pPr algn="r">
              <a:defRPr sz="1200">
                <a:latin typeface="Arial" pitchFamily="34" charset="0"/>
                <a:cs typeface="+mn-cs"/>
              </a:defRPr>
            </a:lvl1pPr>
          </a:lstStyle>
          <a:p>
            <a:pPr>
              <a:defRPr/>
            </a:pPr>
            <a:fld id="{86700B4A-AAEE-4679-B774-BD63AB9EE741}"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pl-P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ymbol zastępczy obrazu slajdu 1"/>
          <p:cNvSpPr>
            <a:spLocks noGrp="1" noRot="1" noChangeAspect="1" noTextEdit="1"/>
          </p:cNvSpPr>
          <p:nvPr>
            <p:ph type="sldImg"/>
          </p:nvPr>
        </p:nvSpPr>
        <p:spPr>
          <a:ln/>
        </p:spPr>
      </p:sp>
      <p:sp>
        <p:nvSpPr>
          <p:cNvPr id="64515" name="Symbol zastępczy notatek 2"/>
          <p:cNvSpPr>
            <a:spLocks noGrp="1"/>
          </p:cNvSpPr>
          <p:nvPr>
            <p:ph type="body" idx="1"/>
          </p:nvPr>
        </p:nvSpPr>
        <p:spPr>
          <a:noFill/>
          <a:ln/>
        </p:spPr>
        <p:txBody>
          <a:bodyPr/>
          <a:lstStyle/>
          <a:p>
            <a:r>
              <a:rPr lang="pl-PL" smtClean="0"/>
              <a:t>To mniej o 740 osób w stosunku do końca lipca</a:t>
            </a:r>
          </a:p>
          <a:p>
            <a:r>
              <a:rPr lang="pl-PL" smtClean="0"/>
              <a:t>Mniej o 7.600 w stosunku do tego samego momentu w ubiegłym roku</a:t>
            </a:r>
          </a:p>
          <a:p>
            <a:r>
              <a:rPr lang="pl-PL" smtClean="0"/>
              <a:t>Mniej o 12.300 w stosunku do końca ubiegłego roku</a:t>
            </a:r>
          </a:p>
          <a:p>
            <a:r>
              <a:rPr lang="pl-PL" smtClean="0"/>
              <a:t>Mniej o blisko 53,5 tys w stosunku do końca 2002 roku</a:t>
            </a:r>
          </a:p>
        </p:txBody>
      </p:sp>
      <p:sp>
        <p:nvSpPr>
          <p:cNvPr id="4" name="Symbol zastępczy numeru slajdu 3"/>
          <p:cNvSpPr>
            <a:spLocks noGrp="1"/>
          </p:cNvSpPr>
          <p:nvPr>
            <p:ph type="sldNum" sz="quarter" idx="5"/>
          </p:nvPr>
        </p:nvSpPr>
        <p:spPr/>
        <p:txBody>
          <a:bodyPr/>
          <a:lstStyle/>
          <a:p>
            <a:pPr>
              <a:defRPr/>
            </a:pPr>
            <a:fld id="{4246AF18-77E8-4FFE-BDD1-C34C256ECC82}" type="slidenum">
              <a:rPr lang="pl-PL" smtClean="0"/>
              <a:pPr>
                <a:defRPr/>
              </a:pPr>
              <a:t>2</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ymbol zastępczy obrazu slajdu 1"/>
          <p:cNvSpPr>
            <a:spLocks noGrp="1" noRot="1" noChangeAspect="1" noTextEdit="1"/>
          </p:cNvSpPr>
          <p:nvPr>
            <p:ph type="sldImg"/>
          </p:nvPr>
        </p:nvSpPr>
        <p:spPr>
          <a:ln/>
        </p:spPr>
      </p:sp>
      <p:sp>
        <p:nvSpPr>
          <p:cNvPr id="96259" name="Symbol zastępczy notatek 2"/>
          <p:cNvSpPr>
            <a:spLocks noGrp="1"/>
          </p:cNvSpPr>
          <p:nvPr>
            <p:ph type="body" idx="1"/>
          </p:nvPr>
        </p:nvSpPr>
        <p:spPr>
          <a:noFill/>
          <a:ln/>
        </p:spPr>
        <p:txBody>
          <a:bodyPr/>
          <a:lstStyle/>
          <a:p>
            <a:endParaRPr lang="pl-PL" smtClean="0"/>
          </a:p>
        </p:txBody>
      </p:sp>
      <p:sp>
        <p:nvSpPr>
          <p:cNvPr id="4" name="Symbol zastępczy numeru slajdu 3"/>
          <p:cNvSpPr>
            <a:spLocks noGrp="1"/>
          </p:cNvSpPr>
          <p:nvPr>
            <p:ph type="sldNum" sz="quarter" idx="5"/>
          </p:nvPr>
        </p:nvSpPr>
        <p:spPr/>
        <p:txBody>
          <a:bodyPr/>
          <a:lstStyle/>
          <a:p>
            <a:pPr>
              <a:defRPr/>
            </a:pPr>
            <a:fld id="{30AD3F82-7524-4C43-8AFE-F3807B83FC35}" type="slidenum">
              <a:rPr lang="pl-PL" smtClean="0"/>
              <a:pPr>
                <a:defRPr/>
              </a:pPr>
              <a:t>24</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4" name="Prostokąt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Łącznik prosty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lang="en-US">
              <a:latin typeface="Arial" charset="0"/>
              <a:cs typeface="Arial" charset="0"/>
            </a:endParaRPr>
          </a:p>
        </p:txBody>
      </p:sp>
      <p:sp>
        <p:nvSpPr>
          <p:cNvPr id="12" name="Tytuł 11"/>
          <p:cNvSpPr>
            <a:spLocks noGrp="1"/>
          </p:cNvSpPr>
          <p:nvPr>
            <p:ph type="ctrTitle"/>
          </p:nvPr>
        </p:nvSpPr>
        <p:spPr>
          <a:xfrm>
            <a:off x="3366868" y="533400"/>
            <a:ext cx="5105400" cy="2868168"/>
          </a:xfrm>
        </p:spPr>
        <p:txBody>
          <a:bodyPr>
            <a:noAutofit/>
          </a:bodyPr>
          <a:lstStyle>
            <a:lvl1pPr algn="r">
              <a:defRPr sz="4200" b="1"/>
            </a:lvl1pPr>
            <a:extLst/>
          </a:lstStyle>
          <a:p>
            <a:r>
              <a:rPr lang="pl-PL" smtClean="0"/>
              <a:t>Kliknij, aby edytować styl</a:t>
            </a:r>
            <a:endParaRPr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6" name="Symbol zastępczy daty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CE4799E4-09F0-4CD6-8BD4-B2D51AABEB21}" type="datetime1">
              <a:rPr lang="pl-PL"/>
              <a:pPr>
                <a:defRPr/>
              </a:pPr>
              <a:t>2015-08-24</a:t>
            </a:fld>
            <a:r>
              <a:rPr lang="pl-PL"/>
              <a:t>07-03-2007</a:t>
            </a:r>
          </a:p>
        </p:txBody>
      </p:sp>
      <p:sp>
        <p:nvSpPr>
          <p:cNvPr id="7" name="Symbol zastępczy stopki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pl-PL"/>
          </a:p>
        </p:txBody>
      </p:sp>
      <p:sp>
        <p:nvSpPr>
          <p:cNvPr id="8" name="Symbol zastępczy numeru slajdu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041CC9AF-A986-445C-AEDB-335DDC76828D}"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6"/>
          <p:cNvSpPr>
            <a:spLocks noGrp="1"/>
          </p:cNvSpPr>
          <p:nvPr>
            <p:ph type="dt" sz="half" idx="10"/>
          </p:nvPr>
        </p:nvSpPr>
        <p:spPr/>
        <p:txBody>
          <a:bodyPr/>
          <a:lstStyle>
            <a:lvl1pPr>
              <a:defRPr/>
            </a:lvl1pPr>
          </a:lstStyle>
          <a:p>
            <a:pPr>
              <a:defRPr/>
            </a:pPr>
            <a:fld id="{2A810E61-1284-47C4-BE9E-38325E29CE7D}" type="datetime1">
              <a:rPr lang="pl-PL"/>
              <a:pPr>
                <a:defRPr/>
              </a:pPr>
              <a:t>2015-08-24</a:t>
            </a:fld>
            <a:r>
              <a:rPr lang="pl-PL"/>
              <a:t>07-03-2007</a:t>
            </a:r>
          </a:p>
        </p:txBody>
      </p:sp>
      <p:sp>
        <p:nvSpPr>
          <p:cNvPr id="5" name="Symbol zastępczy stopki 3"/>
          <p:cNvSpPr>
            <a:spLocks noGrp="1"/>
          </p:cNvSpPr>
          <p:nvPr>
            <p:ph type="ftr" sz="quarter" idx="11"/>
          </p:nvPr>
        </p:nvSpPr>
        <p:spPr/>
        <p:txBody>
          <a:bodyPr/>
          <a:lstStyle>
            <a:lvl1pPr>
              <a:defRPr/>
            </a:lvl1pPr>
          </a:lstStyle>
          <a:p>
            <a:pPr>
              <a:defRPr/>
            </a:pPr>
            <a:endParaRPr lang="pl-PL"/>
          </a:p>
        </p:txBody>
      </p:sp>
      <p:sp>
        <p:nvSpPr>
          <p:cNvPr id="6" name="Symbol zastępczy numeru slajdu 15"/>
          <p:cNvSpPr>
            <a:spLocks noGrp="1"/>
          </p:cNvSpPr>
          <p:nvPr>
            <p:ph type="sldNum" sz="quarter" idx="12"/>
          </p:nvPr>
        </p:nvSpPr>
        <p:spPr/>
        <p:txBody>
          <a:bodyPr/>
          <a:lstStyle>
            <a:lvl1pPr>
              <a:defRPr/>
            </a:lvl1pPr>
          </a:lstStyle>
          <a:p>
            <a:pPr>
              <a:defRPr/>
            </a:pPr>
            <a:fld id="{E2334E45-5F72-4DBC-ABD4-261FB4FD94C7}" type="slidenum">
              <a:rPr lang="pl-PL"/>
              <a:pPr>
                <a:defRPr/>
              </a:pPr>
              <a:t>‹#›</a:t>
            </a:fld>
            <a:endParaRPr lang="pl-PL"/>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a:xfrm>
            <a:off x="4243388" y="6557963"/>
            <a:ext cx="2001837" cy="227012"/>
          </a:xfrm>
        </p:spPr>
        <p:txBody>
          <a:bodyPr/>
          <a:lstStyle>
            <a:lvl1pPr>
              <a:defRPr/>
            </a:lvl1pPr>
            <a:extLst/>
          </a:lstStyle>
          <a:p>
            <a:pPr>
              <a:defRPr/>
            </a:pPr>
            <a:fld id="{017C195A-34BA-44D5-8540-3BE11E19BF82}" type="datetime1">
              <a:rPr lang="pl-PL"/>
              <a:pPr>
                <a:defRPr/>
              </a:pPr>
              <a:t>2015-08-24</a:t>
            </a:fld>
            <a:r>
              <a:rPr lang="pl-PL"/>
              <a:t>07-03-2007</a:t>
            </a:r>
          </a:p>
        </p:txBody>
      </p:sp>
      <p:sp>
        <p:nvSpPr>
          <p:cNvPr id="5" name="Symbol zastępczy stopki 4"/>
          <p:cNvSpPr>
            <a:spLocks noGrp="1"/>
          </p:cNvSpPr>
          <p:nvPr>
            <p:ph type="ftr" sz="quarter" idx="11"/>
          </p:nvPr>
        </p:nvSpPr>
        <p:spPr>
          <a:xfrm>
            <a:off x="457200" y="6556375"/>
            <a:ext cx="3657600" cy="228600"/>
          </a:xfrm>
        </p:spPr>
        <p:txBody>
          <a:bodyPr/>
          <a:lstStyle>
            <a:lvl1pPr>
              <a:defRPr/>
            </a:lvl1pPr>
            <a:extLst/>
          </a:lstStyle>
          <a:p>
            <a:pPr>
              <a:defRPr/>
            </a:pPr>
            <a:endParaRPr lang="pl-PL"/>
          </a:p>
        </p:txBody>
      </p:sp>
      <p:sp>
        <p:nvSpPr>
          <p:cNvPr id="6" name="Symbol zastępczy numeru slajdu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C0C621AA-8D01-41A8-996B-6919EDD3F5F3}" type="slidenum">
              <a:rPr lang="pl-PL"/>
              <a:pPr>
                <a:defRPr/>
              </a:pPr>
              <a:t>‹#›</a:t>
            </a:fld>
            <a:endParaRPr lang="pl-PL"/>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6"/>
          <p:cNvSpPr>
            <a:spLocks noGrp="1"/>
          </p:cNvSpPr>
          <p:nvPr>
            <p:ph type="dt" sz="half" idx="10"/>
          </p:nvPr>
        </p:nvSpPr>
        <p:spPr/>
        <p:txBody>
          <a:bodyPr/>
          <a:lstStyle>
            <a:lvl1pPr>
              <a:defRPr/>
            </a:lvl1pPr>
          </a:lstStyle>
          <a:p>
            <a:pPr>
              <a:defRPr/>
            </a:pPr>
            <a:fld id="{FA3A318D-1998-4A07-8A64-F41F3D27F329}" type="datetime1">
              <a:rPr lang="pl-PL"/>
              <a:pPr>
                <a:defRPr/>
              </a:pPr>
              <a:t>2015-08-24</a:t>
            </a:fld>
            <a:r>
              <a:rPr lang="pl-PL"/>
              <a:t>07-03-2007</a:t>
            </a:r>
          </a:p>
        </p:txBody>
      </p:sp>
      <p:sp>
        <p:nvSpPr>
          <p:cNvPr id="5" name="Symbol zastępczy stopki 3"/>
          <p:cNvSpPr>
            <a:spLocks noGrp="1"/>
          </p:cNvSpPr>
          <p:nvPr>
            <p:ph type="ftr" sz="quarter" idx="11"/>
          </p:nvPr>
        </p:nvSpPr>
        <p:spPr/>
        <p:txBody>
          <a:bodyPr/>
          <a:lstStyle>
            <a:lvl1pPr>
              <a:defRPr/>
            </a:lvl1pPr>
          </a:lstStyle>
          <a:p>
            <a:pPr>
              <a:defRPr/>
            </a:pPr>
            <a:endParaRPr lang="pl-PL"/>
          </a:p>
        </p:txBody>
      </p:sp>
      <p:sp>
        <p:nvSpPr>
          <p:cNvPr id="6" name="Symbol zastępczy numeru slajdu 15"/>
          <p:cNvSpPr>
            <a:spLocks noGrp="1"/>
          </p:cNvSpPr>
          <p:nvPr>
            <p:ph type="sldNum" sz="quarter" idx="12"/>
          </p:nvPr>
        </p:nvSpPr>
        <p:spPr/>
        <p:txBody>
          <a:bodyPr/>
          <a:lstStyle>
            <a:lvl1pPr>
              <a:defRPr/>
            </a:lvl1pPr>
          </a:lstStyle>
          <a:p>
            <a:pPr>
              <a:defRPr/>
            </a:pPr>
            <a:fld id="{BA4FE720-0181-4CC7-BDF8-92C144442D6C}" type="slidenum">
              <a:rPr lang="pl-PL"/>
              <a:pPr>
                <a:defRPr/>
              </a:pPr>
              <a:t>‹#›</a:t>
            </a:fld>
            <a:endParaRPr lang="pl-PL"/>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anchor="t"/>
          <a:lstStyle>
            <a:lvl1pPr algn="r">
              <a:buNone/>
              <a:defRPr sz="4200" b="1" cap="all"/>
            </a:lvl1pPr>
            <a:extLst/>
          </a:lstStyle>
          <a:p>
            <a:r>
              <a:rPr lang="pl-PL" smtClean="0"/>
              <a:t>Kliknij, aby edytować styl</a:t>
            </a:r>
            <a:endParaRPr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4" name="Symbol zastępczy daty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57EC15EC-E47B-4942-B48F-5E012502CAFC}" type="datetime1">
              <a:rPr lang="pl-PL"/>
              <a:pPr>
                <a:defRPr/>
              </a:pPr>
              <a:t>2015-08-24</a:t>
            </a:fld>
            <a:r>
              <a:rPr lang="pl-PL"/>
              <a:t>07-03-2007</a:t>
            </a:r>
          </a:p>
        </p:txBody>
      </p:sp>
      <p:sp>
        <p:nvSpPr>
          <p:cNvPr id="5" name="Symbol zastępczy stopki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pl-PL"/>
          </a:p>
        </p:txBody>
      </p:sp>
      <p:sp>
        <p:nvSpPr>
          <p:cNvPr id="6" name="Symbol zastępczy numeru slajdu 5"/>
          <p:cNvSpPr>
            <a:spLocks noGrp="1"/>
          </p:cNvSpPr>
          <p:nvPr>
            <p:ph type="sldNum" sz="quarter" idx="12"/>
          </p:nvPr>
        </p:nvSpPr>
        <p:spPr>
          <a:xfrm>
            <a:off x="6734175" y="6554788"/>
            <a:ext cx="587375" cy="228600"/>
          </a:xfrm>
        </p:spPr>
        <p:txBody>
          <a:bodyPr/>
          <a:lstStyle>
            <a:lvl1pPr>
              <a:defRPr/>
            </a:lvl1pPr>
            <a:extLst/>
          </a:lstStyle>
          <a:p>
            <a:pPr>
              <a:defRPr/>
            </a:pPr>
            <a:fld id="{049BC36D-C6BC-41A5-B016-0A01F20E04B4}"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lang="pl-PL" smtClean="0"/>
              <a:t>Kliknij, aby edytować styl</a:t>
            </a:r>
            <a:endParaRPr lang="en-US"/>
          </a:p>
        </p:txBody>
      </p:sp>
      <p:sp>
        <p:nvSpPr>
          <p:cNvPr id="3" name="Symbol zastępczy zawartości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26"/>
          <p:cNvSpPr>
            <a:spLocks noGrp="1"/>
          </p:cNvSpPr>
          <p:nvPr>
            <p:ph type="dt" sz="half" idx="10"/>
          </p:nvPr>
        </p:nvSpPr>
        <p:spPr/>
        <p:txBody>
          <a:bodyPr/>
          <a:lstStyle>
            <a:lvl1pPr>
              <a:defRPr/>
            </a:lvl1pPr>
          </a:lstStyle>
          <a:p>
            <a:pPr>
              <a:defRPr/>
            </a:pPr>
            <a:fld id="{730C7A4C-33E7-4A99-9E5B-14FE125AF55B}" type="datetime1">
              <a:rPr lang="pl-PL"/>
              <a:pPr>
                <a:defRPr/>
              </a:pPr>
              <a:t>2015-08-24</a:t>
            </a:fld>
            <a:r>
              <a:rPr lang="pl-PL"/>
              <a:t>07-03-2007</a:t>
            </a:r>
          </a:p>
        </p:txBody>
      </p:sp>
      <p:sp>
        <p:nvSpPr>
          <p:cNvPr id="6" name="Symbol zastępczy stopki 3"/>
          <p:cNvSpPr>
            <a:spLocks noGrp="1"/>
          </p:cNvSpPr>
          <p:nvPr>
            <p:ph type="ftr" sz="quarter" idx="11"/>
          </p:nvPr>
        </p:nvSpPr>
        <p:spPr/>
        <p:txBody>
          <a:bodyPr/>
          <a:lstStyle>
            <a:lvl1pPr>
              <a:defRPr/>
            </a:lvl1pPr>
          </a:lstStyle>
          <a:p>
            <a:pPr>
              <a:defRPr/>
            </a:pPr>
            <a:endParaRPr lang="pl-PL"/>
          </a:p>
        </p:txBody>
      </p:sp>
      <p:sp>
        <p:nvSpPr>
          <p:cNvPr id="7" name="Symbol zastępczy numeru slajdu 15"/>
          <p:cNvSpPr>
            <a:spLocks noGrp="1"/>
          </p:cNvSpPr>
          <p:nvPr>
            <p:ph type="sldNum" sz="quarter" idx="12"/>
          </p:nvPr>
        </p:nvSpPr>
        <p:spPr/>
        <p:txBody>
          <a:bodyPr/>
          <a:lstStyle>
            <a:lvl1pPr>
              <a:defRPr/>
            </a:lvl1pPr>
          </a:lstStyle>
          <a:p>
            <a:pPr>
              <a:defRPr/>
            </a:pPr>
            <a:fld id="{7D5D04ED-E229-4AD0-AB4A-178C9DE73F53}" type="slidenum">
              <a:rPr lang="pl-PL"/>
              <a:pPr>
                <a:defRPr/>
              </a:pPr>
              <a:t>‹#›</a:t>
            </a:fld>
            <a:endParaRPr lang="pl-PL"/>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lvl1pPr>
              <a:defRPr/>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26"/>
          <p:cNvSpPr>
            <a:spLocks noGrp="1"/>
          </p:cNvSpPr>
          <p:nvPr>
            <p:ph type="dt" sz="half" idx="10"/>
          </p:nvPr>
        </p:nvSpPr>
        <p:spPr/>
        <p:txBody>
          <a:bodyPr/>
          <a:lstStyle>
            <a:lvl1pPr>
              <a:defRPr/>
            </a:lvl1pPr>
          </a:lstStyle>
          <a:p>
            <a:pPr>
              <a:defRPr/>
            </a:pPr>
            <a:fld id="{5BA5DBBD-EC5D-4F00-882F-8D4CCB120AA3}" type="datetime1">
              <a:rPr lang="pl-PL"/>
              <a:pPr>
                <a:defRPr/>
              </a:pPr>
              <a:t>2015-08-24</a:t>
            </a:fld>
            <a:r>
              <a:rPr lang="pl-PL"/>
              <a:t>07-03-2007</a:t>
            </a:r>
          </a:p>
        </p:txBody>
      </p:sp>
      <p:sp>
        <p:nvSpPr>
          <p:cNvPr id="8" name="Symbol zastępczy stopki 3"/>
          <p:cNvSpPr>
            <a:spLocks noGrp="1"/>
          </p:cNvSpPr>
          <p:nvPr>
            <p:ph type="ftr" sz="quarter" idx="11"/>
          </p:nvPr>
        </p:nvSpPr>
        <p:spPr/>
        <p:txBody>
          <a:bodyPr/>
          <a:lstStyle>
            <a:lvl1pPr>
              <a:defRPr/>
            </a:lvl1pPr>
          </a:lstStyle>
          <a:p>
            <a:pPr>
              <a:defRPr/>
            </a:pPr>
            <a:endParaRPr lang="pl-PL"/>
          </a:p>
        </p:txBody>
      </p:sp>
      <p:sp>
        <p:nvSpPr>
          <p:cNvPr id="9" name="Symbol zastępczy numeru slajdu 15"/>
          <p:cNvSpPr>
            <a:spLocks noGrp="1"/>
          </p:cNvSpPr>
          <p:nvPr>
            <p:ph type="sldNum" sz="quarter" idx="12"/>
          </p:nvPr>
        </p:nvSpPr>
        <p:spPr/>
        <p:txBody>
          <a:bodyPr/>
          <a:lstStyle>
            <a:lvl1pPr>
              <a:defRPr/>
            </a:lvl1pPr>
          </a:lstStyle>
          <a:p>
            <a:pPr>
              <a:defRPr/>
            </a:pPr>
            <a:fld id="{C169D627-89A3-4E5A-9F5E-6022DF1A7671}" type="slidenum">
              <a:rPr lang="pl-PL"/>
              <a:pPr>
                <a:defRPr/>
              </a:pPr>
              <a:t>‹#›</a:t>
            </a:fld>
            <a:endParaRPr lang="pl-PL"/>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lang="pl-PL" smtClean="0"/>
              <a:t>Kliknij, aby edytować styl</a:t>
            </a:r>
            <a:endParaRPr lang="en-US"/>
          </a:p>
        </p:txBody>
      </p:sp>
      <p:sp>
        <p:nvSpPr>
          <p:cNvPr id="3" name="Symbol zastępczy daty 26"/>
          <p:cNvSpPr>
            <a:spLocks noGrp="1"/>
          </p:cNvSpPr>
          <p:nvPr>
            <p:ph type="dt" sz="half" idx="10"/>
          </p:nvPr>
        </p:nvSpPr>
        <p:spPr/>
        <p:txBody>
          <a:bodyPr/>
          <a:lstStyle>
            <a:lvl1pPr>
              <a:defRPr/>
            </a:lvl1pPr>
          </a:lstStyle>
          <a:p>
            <a:pPr>
              <a:defRPr/>
            </a:pPr>
            <a:fld id="{D5B256E8-3A9A-4C3F-85FE-F48D0FB95C3D}" type="datetime1">
              <a:rPr lang="pl-PL"/>
              <a:pPr>
                <a:defRPr/>
              </a:pPr>
              <a:t>2015-08-24</a:t>
            </a:fld>
            <a:r>
              <a:rPr lang="pl-PL"/>
              <a:t>07-03-2007</a:t>
            </a:r>
          </a:p>
        </p:txBody>
      </p:sp>
      <p:sp>
        <p:nvSpPr>
          <p:cNvPr id="4" name="Symbol zastępczy stopki 3"/>
          <p:cNvSpPr>
            <a:spLocks noGrp="1"/>
          </p:cNvSpPr>
          <p:nvPr>
            <p:ph type="ftr" sz="quarter" idx="11"/>
          </p:nvPr>
        </p:nvSpPr>
        <p:spPr/>
        <p:txBody>
          <a:bodyPr/>
          <a:lstStyle>
            <a:lvl1pPr>
              <a:defRPr/>
            </a:lvl1pPr>
          </a:lstStyle>
          <a:p>
            <a:pPr>
              <a:defRPr/>
            </a:pPr>
            <a:endParaRPr lang="pl-PL"/>
          </a:p>
        </p:txBody>
      </p:sp>
      <p:sp>
        <p:nvSpPr>
          <p:cNvPr id="5" name="Symbol zastępczy numeru slajdu 15"/>
          <p:cNvSpPr>
            <a:spLocks noGrp="1"/>
          </p:cNvSpPr>
          <p:nvPr>
            <p:ph type="sldNum" sz="quarter" idx="12"/>
          </p:nvPr>
        </p:nvSpPr>
        <p:spPr/>
        <p:txBody>
          <a:bodyPr/>
          <a:lstStyle>
            <a:lvl1pPr>
              <a:defRPr/>
            </a:lvl1pPr>
          </a:lstStyle>
          <a:p>
            <a:pPr>
              <a:defRPr/>
            </a:pPr>
            <a:fld id="{88C721FC-1FCC-48B1-AD24-E43C0AAC1263}" type="slidenum">
              <a:rPr lang="pl-PL"/>
              <a:pPr>
                <a:defRPr/>
              </a:pPr>
              <a:t>‹#›</a:t>
            </a:fld>
            <a:endParaRPr lang="pl-PL"/>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26"/>
          <p:cNvSpPr>
            <a:spLocks noGrp="1"/>
          </p:cNvSpPr>
          <p:nvPr>
            <p:ph type="dt" sz="half" idx="10"/>
          </p:nvPr>
        </p:nvSpPr>
        <p:spPr/>
        <p:txBody>
          <a:bodyPr/>
          <a:lstStyle>
            <a:lvl1pPr>
              <a:defRPr/>
            </a:lvl1pPr>
          </a:lstStyle>
          <a:p>
            <a:pPr>
              <a:defRPr/>
            </a:pPr>
            <a:fld id="{562A459E-01CD-4C93-9126-53C1F53D2599}" type="datetime1">
              <a:rPr lang="pl-PL"/>
              <a:pPr>
                <a:defRPr/>
              </a:pPr>
              <a:t>2015-08-24</a:t>
            </a:fld>
            <a:r>
              <a:rPr lang="pl-PL"/>
              <a:t>07-03-2007</a:t>
            </a:r>
          </a:p>
        </p:txBody>
      </p:sp>
      <p:sp>
        <p:nvSpPr>
          <p:cNvPr id="3" name="Symbol zastępczy stopki 3"/>
          <p:cNvSpPr>
            <a:spLocks noGrp="1"/>
          </p:cNvSpPr>
          <p:nvPr>
            <p:ph type="ftr" sz="quarter" idx="11"/>
          </p:nvPr>
        </p:nvSpPr>
        <p:spPr/>
        <p:txBody>
          <a:bodyPr/>
          <a:lstStyle>
            <a:lvl1pPr>
              <a:defRPr/>
            </a:lvl1pPr>
          </a:lstStyle>
          <a:p>
            <a:pPr>
              <a:defRPr/>
            </a:pPr>
            <a:endParaRPr lang="pl-PL"/>
          </a:p>
        </p:txBody>
      </p:sp>
      <p:sp>
        <p:nvSpPr>
          <p:cNvPr id="4" name="Symbol zastępczy numeru slajdu 15"/>
          <p:cNvSpPr>
            <a:spLocks noGrp="1"/>
          </p:cNvSpPr>
          <p:nvPr>
            <p:ph type="sldNum" sz="quarter" idx="12"/>
          </p:nvPr>
        </p:nvSpPr>
        <p:spPr/>
        <p:txBody>
          <a:bodyPr/>
          <a:lstStyle>
            <a:lvl1pPr>
              <a:defRPr/>
            </a:lvl1pPr>
          </a:lstStyle>
          <a:p>
            <a:pPr>
              <a:defRPr/>
            </a:pPr>
            <a:fld id="{3DD61FD4-2072-4D7F-8DA6-977ABB4AFB01}" type="slidenum">
              <a:rPr lang="pl-PL"/>
              <a:pPr>
                <a:defRPr/>
              </a:pPr>
              <a:t>‹#›</a:t>
            </a:fld>
            <a:endParaRPr lang="pl-PL"/>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pl-PL" smtClean="0"/>
              <a:t>Kliknij, aby edytować styl</a:t>
            </a:r>
            <a:endParaRPr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26"/>
          <p:cNvSpPr>
            <a:spLocks noGrp="1"/>
          </p:cNvSpPr>
          <p:nvPr>
            <p:ph type="dt" sz="half" idx="10"/>
          </p:nvPr>
        </p:nvSpPr>
        <p:spPr/>
        <p:txBody>
          <a:bodyPr/>
          <a:lstStyle>
            <a:lvl1pPr>
              <a:defRPr/>
            </a:lvl1pPr>
          </a:lstStyle>
          <a:p>
            <a:pPr>
              <a:defRPr/>
            </a:pPr>
            <a:fld id="{2A0D2FC1-6408-4A32-AA55-F3911635F8C0}" type="datetime1">
              <a:rPr lang="pl-PL"/>
              <a:pPr>
                <a:defRPr/>
              </a:pPr>
              <a:t>2015-08-24</a:t>
            </a:fld>
            <a:r>
              <a:rPr lang="pl-PL"/>
              <a:t>07-03-2007</a:t>
            </a:r>
          </a:p>
        </p:txBody>
      </p:sp>
      <p:sp>
        <p:nvSpPr>
          <p:cNvPr id="6" name="Symbol zastępczy stopki 3"/>
          <p:cNvSpPr>
            <a:spLocks noGrp="1"/>
          </p:cNvSpPr>
          <p:nvPr>
            <p:ph type="ftr" sz="quarter" idx="11"/>
          </p:nvPr>
        </p:nvSpPr>
        <p:spPr/>
        <p:txBody>
          <a:bodyPr/>
          <a:lstStyle>
            <a:lvl1pPr>
              <a:defRPr/>
            </a:lvl1pPr>
          </a:lstStyle>
          <a:p>
            <a:pPr>
              <a:defRPr/>
            </a:pPr>
            <a:endParaRPr lang="pl-PL"/>
          </a:p>
        </p:txBody>
      </p:sp>
      <p:sp>
        <p:nvSpPr>
          <p:cNvPr id="7" name="Symbol zastępczy numeru slajdu 15"/>
          <p:cNvSpPr>
            <a:spLocks noGrp="1"/>
          </p:cNvSpPr>
          <p:nvPr>
            <p:ph type="sldNum" sz="quarter" idx="12"/>
          </p:nvPr>
        </p:nvSpPr>
        <p:spPr/>
        <p:txBody>
          <a:bodyPr/>
          <a:lstStyle>
            <a:lvl1pPr>
              <a:defRPr/>
            </a:lvl1pPr>
          </a:lstStyle>
          <a:p>
            <a:pPr>
              <a:defRPr/>
            </a:pPr>
            <a:fld id="{D44E25CB-0773-4D40-A881-CFA306D1CC7D}" type="slidenum">
              <a:rPr lang="pl-PL"/>
              <a:pPr>
                <a:defRPr/>
              </a:pPr>
              <a:t>‹#›</a:t>
            </a:fld>
            <a:endParaRPr lang="pl-PL"/>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5" name="Prostokąt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Prostokąt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ytuł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pl-PL" smtClean="0"/>
              <a:t>Kliknij, aby edytować styl</a:t>
            </a:r>
            <a:endParaRPr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pl-PL" noProof="0" smtClean="0"/>
              <a:t>Kliknij ikonę, aby dodać obraz</a:t>
            </a:r>
            <a:endParaRPr lang="en-US" noProof="0" dirty="0"/>
          </a:p>
        </p:txBody>
      </p:sp>
      <p:sp>
        <p:nvSpPr>
          <p:cNvPr id="7" name="Symbol zastępczy daty 4"/>
          <p:cNvSpPr>
            <a:spLocks noGrp="1"/>
          </p:cNvSpPr>
          <p:nvPr>
            <p:ph type="dt" sz="half" idx="10"/>
          </p:nvPr>
        </p:nvSpPr>
        <p:spPr/>
        <p:txBody>
          <a:bodyPr/>
          <a:lstStyle>
            <a:lvl1pPr>
              <a:defRPr/>
            </a:lvl1pPr>
            <a:extLst/>
          </a:lstStyle>
          <a:p>
            <a:pPr>
              <a:defRPr/>
            </a:pPr>
            <a:fld id="{733377CD-2EA2-4385-9195-A546C3C0F701}" type="datetime1">
              <a:rPr lang="pl-PL"/>
              <a:pPr>
                <a:defRPr/>
              </a:pPr>
              <a:t>2015-08-24</a:t>
            </a:fld>
            <a:r>
              <a:rPr lang="pl-PL"/>
              <a:t>07-03-2007</a:t>
            </a:r>
          </a:p>
        </p:txBody>
      </p:sp>
      <p:sp>
        <p:nvSpPr>
          <p:cNvPr id="8" name="Symbol zastępczy stopki 5"/>
          <p:cNvSpPr>
            <a:spLocks noGrp="1"/>
          </p:cNvSpPr>
          <p:nvPr>
            <p:ph type="ftr" sz="quarter" idx="11"/>
          </p:nvPr>
        </p:nvSpPr>
        <p:spPr/>
        <p:txBody>
          <a:bodyPr/>
          <a:lstStyle>
            <a:lvl1pPr>
              <a:defRPr/>
            </a:lvl1pPr>
            <a:extLst/>
          </a:lstStyle>
          <a:p>
            <a:pPr>
              <a:defRPr/>
            </a:pPr>
            <a:endParaRPr lang="pl-PL"/>
          </a:p>
        </p:txBody>
      </p:sp>
      <p:sp>
        <p:nvSpPr>
          <p:cNvPr id="9" name="Symbol zastępczy numeru slajdu 6"/>
          <p:cNvSpPr>
            <a:spLocks noGrp="1"/>
          </p:cNvSpPr>
          <p:nvPr>
            <p:ph type="sldNum" sz="quarter" idx="12"/>
          </p:nvPr>
        </p:nvSpPr>
        <p:spPr/>
        <p:txBody>
          <a:bodyPr/>
          <a:lstStyle>
            <a:lvl1pPr>
              <a:defRPr/>
            </a:lvl1pPr>
            <a:extLst/>
          </a:lstStyle>
          <a:p>
            <a:pPr>
              <a:defRPr/>
            </a:pPr>
            <a:fld id="{0BB8BDF6-4BBA-4777-9221-CA3DCDC2B11F}"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Symbol zastępczy tytułu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pl-PL" smtClean="0"/>
              <a:t>Kliknij, aby edytować styl</a:t>
            </a:r>
            <a:endParaRPr lang="en-US"/>
          </a:p>
        </p:txBody>
      </p:sp>
      <p:sp>
        <p:nvSpPr>
          <p:cNvPr id="1030" name="Symbol zastępczy tekstu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27" name="Symbol zastępczy daty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latin typeface="Arial" charset="0"/>
                <a:cs typeface="Arial" charset="0"/>
              </a:defRPr>
            </a:lvl1pPr>
            <a:extLst/>
          </a:lstStyle>
          <a:p>
            <a:pPr>
              <a:defRPr/>
            </a:pPr>
            <a:fld id="{C526A497-4EF3-4F80-BCA8-7197351DD0ED}" type="datetime1">
              <a:rPr lang="pl-PL"/>
              <a:pPr>
                <a:defRPr/>
              </a:pPr>
              <a:t>2015-08-24</a:t>
            </a:fld>
            <a:r>
              <a:rPr lang="pl-PL"/>
              <a:t>07-03-2007</a:t>
            </a:r>
          </a:p>
        </p:txBody>
      </p:sp>
      <p:sp>
        <p:nvSpPr>
          <p:cNvPr id="4" name="Symbol zastępczy stopki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latin typeface="Arial" charset="0"/>
                <a:cs typeface="Arial" charset="0"/>
              </a:defRPr>
            </a:lvl1pPr>
            <a:extLst/>
          </a:lstStyle>
          <a:p>
            <a:pPr>
              <a:defRPr/>
            </a:pPr>
            <a:endParaRPr lang="pl-PL"/>
          </a:p>
        </p:txBody>
      </p:sp>
      <p:sp>
        <p:nvSpPr>
          <p:cNvPr id="16" name="Symbol zastępczy numeru slajdu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a:solidFill>
                  <a:schemeClr val="tx2"/>
                </a:solidFill>
                <a:latin typeface="Arial" charset="0"/>
                <a:cs typeface="Arial" charset="0"/>
              </a:defRPr>
            </a:lvl1pPr>
            <a:extLst/>
          </a:lstStyle>
          <a:p>
            <a:pPr>
              <a:defRPr/>
            </a:pPr>
            <a:fld id="{A4DE2326-023B-433D-B23D-D2AA49333181}"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733" r:id="rId1"/>
    <p:sldLayoutId id="2147483726" r:id="rId2"/>
    <p:sldLayoutId id="2147483734" r:id="rId3"/>
    <p:sldLayoutId id="2147483727" r:id="rId4"/>
    <p:sldLayoutId id="2147483728" r:id="rId5"/>
    <p:sldLayoutId id="2147483729" r:id="rId6"/>
    <p:sldLayoutId id="2147483730" r:id="rId7"/>
    <p:sldLayoutId id="2147483731" r:id="rId8"/>
    <p:sldLayoutId id="2147483735" r:id="rId9"/>
    <p:sldLayoutId id="2147483732" r:id="rId10"/>
    <p:sldLayoutId id="2147483736" r:id="rId11"/>
  </p:sldLayoutIdLst>
  <p:transition spd="med">
    <p:fade thruBlk="1"/>
  </p:transition>
  <p:timing>
    <p:tnLst>
      <p:par>
        <p:cTn id="1" dur="indefinite" restart="never" nodeType="tmRoot"/>
      </p:par>
    </p:tnLst>
  </p:timing>
  <p:hf sldNum="0" hdr="0" ftr="0" dt="0"/>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957213" y="1311246"/>
            <a:ext cx="6827932" cy="2446338"/>
          </a:xfrm>
        </p:spPr>
        <p:txBody>
          <a:bodyPr>
            <a:noAutofit/>
          </a:bodyPr>
          <a:lstStyle/>
          <a:p>
            <a:pPr algn="ctr" eaLnBrk="1" fontAlgn="auto" hangingPunct="1">
              <a:spcAft>
                <a:spcPts val="0"/>
              </a:spcAft>
              <a:defRPr/>
            </a:pPr>
            <a:r>
              <a:rPr lang="pl-PL" sz="28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BERZPOŚREDNIE WSPARCIE DLA PRZEDSIĘBIORCÓW W </a:t>
            </a:r>
            <a:r>
              <a:rPr lang="pl-PL" sz="2800" dirty="0" err="1"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regionalnYM</a:t>
            </a:r>
            <a:r>
              <a:rPr lang="pl-PL" sz="28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pl-PL" sz="2800" dirty="0" err="1"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programIE</a:t>
            </a:r>
            <a:r>
              <a:rPr lang="pl-PL" sz="28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pl-PL" sz="2800" dirty="0" err="1"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operacyjnYM</a:t>
            </a:r>
            <a:r>
              <a:rPr lang="pl-PL" sz="28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 OŚ X</a:t>
            </a:r>
            <a:endParaRPr lang="pl-PL" sz="28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88779" name="Text Box 11"/>
          <p:cNvSpPr txBox="1">
            <a:spLocks noChangeArrowheads="1"/>
          </p:cNvSpPr>
          <p:nvPr/>
        </p:nvSpPr>
        <p:spPr bwMode="auto">
          <a:xfrm>
            <a:off x="1800225" y="188913"/>
            <a:ext cx="5795963" cy="830262"/>
          </a:xfrm>
          <a:prstGeom prst="rect">
            <a:avLst/>
          </a:prstGeom>
          <a:noFill/>
          <a:ln w="9525">
            <a:noFill/>
            <a:miter lim="800000"/>
            <a:headEnd/>
            <a:tailEnd/>
          </a:ln>
          <a:effectLst/>
        </p:spPr>
        <p:txBody>
          <a:bodyPr>
            <a:spAutoFit/>
          </a:bodyPr>
          <a:lstStyle/>
          <a:p>
            <a:pPr algn="ctr">
              <a:defRPr/>
            </a:pPr>
            <a:r>
              <a:rPr lang="pl-PL" sz="2400" b="1" dirty="0">
                <a:solidFill>
                  <a:srgbClr val="002060"/>
                </a:solidFill>
                <a:effectLst>
                  <a:outerShdw blurRad="38100" dist="38100" dir="2700000" algn="tl">
                    <a:srgbClr val="000000"/>
                  </a:outerShdw>
                </a:effectLst>
                <a:latin typeface="Times New Roman" pitchFamily="18" charset="0"/>
                <a:cs typeface="Times New Roman" pitchFamily="18" charset="0"/>
              </a:rPr>
              <a:t>Wojewódzki Urząd Pracy </a:t>
            </a:r>
            <a:br>
              <a:rPr lang="pl-PL" sz="2400" b="1" dirty="0">
                <a:solidFill>
                  <a:srgbClr val="002060"/>
                </a:solidFill>
                <a:effectLst>
                  <a:outerShdw blurRad="38100" dist="38100" dir="2700000" algn="tl">
                    <a:srgbClr val="000000"/>
                  </a:outerShdw>
                </a:effectLst>
                <a:latin typeface="Times New Roman" pitchFamily="18" charset="0"/>
                <a:cs typeface="Times New Roman" pitchFamily="18" charset="0"/>
              </a:rPr>
            </a:br>
            <a:r>
              <a:rPr lang="pl-PL" sz="2400" b="1" dirty="0">
                <a:solidFill>
                  <a:srgbClr val="002060"/>
                </a:solidFill>
                <a:effectLst>
                  <a:outerShdw blurRad="38100" dist="38100" dir="2700000" algn="tl">
                    <a:srgbClr val="000000"/>
                  </a:outerShdw>
                </a:effectLst>
                <a:latin typeface="Times New Roman" pitchFamily="18" charset="0"/>
                <a:cs typeface="Times New Roman" pitchFamily="18" charset="0"/>
              </a:rPr>
              <a:t>w Kielcach</a:t>
            </a:r>
          </a:p>
        </p:txBody>
      </p:sp>
      <p:pic>
        <p:nvPicPr>
          <p:cNvPr id="7172" name="Obraz 7" descr="logo_wup.jpg"/>
          <p:cNvPicPr>
            <a:picLocks noChangeAspect="1"/>
          </p:cNvPicPr>
          <p:nvPr/>
        </p:nvPicPr>
        <p:blipFill>
          <a:blip r:embed="rId3"/>
          <a:srcRect/>
          <a:stretch>
            <a:fillRect/>
          </a:stretch>
        </p:blipFill>
        <p:spPr bwMode="auto">
          <a:xfrm>
            <a:off x="190500" y="215900"/>
            <a:ext cx="1681163" cy="912813"/>
          </a:xfrm>
          <a:prstGeom prst="rect">
            <a:avLst/>
          </a:prstGeom>
          <a:noFill/>
          <a:ln w="9525">
            <a:noFill/>
            <a:miter lim="800000"/>
            <a:headEnd/>
            <a:tailEnd/>
          </a:ln>
        </p:spPr>
      </p:pic>
      <p:pic>
        <p:nvPicPr>
          <p:cNvPr id="7173" name="Obraz 8" descr="logo_UM.jpg"/>
          <p:cNvPicPr>
            <a:picLocks noChangeAspect="1"/>
          </p:cNvPicPr>
          <p:nvPr/>
        </p:nvPicPr>
        <p:blipFill>
          <a:blip r:embed="rId4"/>
          <a:srcRect/>
          <a:stretch>
            <a:fillRect/>
          </a:stretch>
        </p:blipFill>
        <p:spPr bwMode="auto">
          <a:xfrm>
            <a:off x="7748588" y="179388"/>
            <a:ext cx="1065212" cy="1131887"/>
          </a:xfrm>
          <a:prstGeom prst="rect">
            <a:avLst/>
          </a:prstGeom>
          <a:noFill/>
          <a:ln w="9525">
            <a:noFill/>
            <a:miter lim="800000"/>
            <a:headEnd/>
            <a:tailEnd/>
          </a:ln>
        </p:spPr>
      </p:pic>
      <p:sp>
        <p:nvSpPr>
          <p:cNvPr id="7174" name="Text Box 9"/>
          <p:cNvSpPr txBox="1">
            <a:spLocks noChangeArrowheads="1"/>
          </p:cNvSpPr>
          <p:nvPr/>
        </p:nvSpPr>
        <p:spPr bwMode="auto">
          <a:xfrm>
            <a:off x="5484813" y="5510213"/>
            <a:ext cx="3505200" cy="369887"/>
          </a:xfrm>
          <a:prstGeom prst="rect">
            <a:avLst/>
          </a:prstGeom>
          <a:noFill/>
          <a:ln w="9525">
            <a:noFill/>
            <a:miter lim="800000"/>
            <a:headEnd/>
            <a:tailEnd/>
          </a:ln>
        </p:spPr>
        <p:txBody>
          <a:bodyPr>
            <a:spAutoFit/>
          </a:bodyPr>
          <a:lstStyle/>
          <a:p>
            <a:pPr algn="ctr"/>
            <a:r>
              <a:rPr lang="pl-PL" b="1" i="1">
                <a:solidFill>
                  <a:schemeClr val="bg1"/>
                </a:solidFill>
                <a:latin typeface="Times New Roman" pitchFamily="18" charset="0"/>
                <a:cs typeface="Times New Roman" pitchFamily="18" charset="0"/>
              </a:rPr>
              <a:t> </a:t>
            </a:r>
            <a:endParaRPr lang="pl-PL">
              <a:latin typeface="Times New Roman" pitchFamily="18" charset="0"/>
              <a:cs typeface="Times New Roman" pitchFamily="18" charset="0"/>
            </a:endParaRPr>
          </a:p>
        </p:txBody>
      </p:sp>
      <p:pic>
        <p:nvPicPr>
          <p:cNvPr id="7175" name="Picture 4" descr="25"/>
          <p:cNvPicPr>
            <a:picLocks noChangeAspect="1" noChangeArrowheads="1"/>
          </p:cNvPicPr>
          <p:nvPr/>
        </p:nvPicPr>
        <p:blipFill>
          <a:blip r:embed="rId5"/>
          <a:srcRect/>
          <a:stretch>
            <a:fillRect/>
          </a:stretch>
        </p:blipFill>
        <p:spPr bwMode="auto">
          <a:xfrm>
            <a:off x="4783138" y="4308475"/>
            <a:ext cx="3403600" cy="2552700"/>
          </a:xfrm>
          <a:prstGeom prst="rect">
            <a:avLst/>
          </a:prstGeom>
          <a:noFill/>
          <a:ln w="9525">
            <a:noFill/>
            <a:miter lim="800000"/>
            <a:headEnd/>
            <a:tailEnd/>
          </a:ln>
        </p:spPr>
      </p:pic>
      <p:sp>
        <p:nvSpPr>
          <p:cNvPr id="7176" name="pole tekstowe 6"/>
          <p:cNvSpPr txBox="1">
            <a:spLocks noChangeArrowheads="1"/>
          </p:cNvSpPr>
          <p:nvPr/>
        </p:nvSpPr>
        <p:spPr bwMode="auto">
          <a:xfrm>
            <a:off x="153988" y="4743450"/>
            <a:ext cx="4432300" cy="1926681"/>
          </a:xfrm>
          <a:prstGeom prst="rect">
            <a:avLst/>
          </a:prstGeom>
          <a:noFill/>
          <a:ln w="9525">
            <a:noFill/>
            <a:miter lim="800000"/>
            <a:headEnd/>
            <a:tailEnd/>
          </a:ln>
        </p:spPr>
        <p:txBody>
          <a:bodyPr>
            <a:spAutoFit/>
          </a:bodyPr>
          <a:lstStyle/>
          <a:p>
            <a:pPr>
              <a:lnSpc>
                <a:spcPct val="80000"/>
              </a:lnSpc>
              <a:spcBef>
                <a:spcPct val="50000"/>
              </a:spcBef>
            </a:pPr>
            <a:r>
              <a:rPr lang="pl-PL" sz="2400" b="1" dirty="0" smtClean="0">
                <a:solidFill>
                  <a:srgbClr val="7030A0"/>
                </a:solidFill>
                <a:latin typeface="Palatino Linotype" pitchFamily="18" charset="0"/>
                <a:cs typeface="Times New Roman" pitchFamily="18" charset="0"/>
              </a:rPr>
              <a:t>Paweł Lulek</a:t>
            </a:r>
            <a:endParaRPr lang="pl-PL" sz="2400" b="1" dirty="0">
              <a:solidFill>
                <a:srgbClr val="7030A0"/>
              </a:solidFill>
              <a:latin typeface="Palatino Linotype" pitchFamily="18" charset="0"/>
              <a:cs typeface="Times New Roman" pitchFamily="18" charset="0"/>
            </a:endParaRPr>
          </a:p>
          <a:p>
            <a:pPr>
              <a:lnSpc>
                <a:spcPct val="80000"/>
              </a:lnSpc>
              <a:spcBef>
                <a:spcPct val="50000"/>
              </a:spcBef>
            </a:pPr>
            <a:r>
              <a:rPr lang="pl-PL" sz="2000" b="1" dirty="0" smtClean="0">
                <a:solidFill>
                  <a:srgbClr val="7030A0"/>
                </a:solidFill>
                <a:latin typeface="Palatino Linotype" pitchFamily="18" charset="0"/>
                <a:cs typeface="Times New Roman" pitchFamily="18" charset="0"/>
              </a:rPr>
              <a:t>Kierownik Zespołu Komunikacji, Promocji Urzędu i Współpracy z Partnerami Rynku Pracy</a:t>
            </a:r>
          </a:p>
          <a:p>
            <a:pPr>
              <a:lnSpc>
                <a:spcPct val="80000"/>
              </a:lnSpc>
              <a:spcBef>
                <a:spcPct val="50000"/>
              </a:spcBef>
            </a:pPr>
            <a:r>
              <a:rPr lang="pl-PL" sz="2000" b="1" dirty="0" smtClean="0">
                <a:solidFill>
                  <a:srgbClr val="7030A0"/>
                </a:solidFill>
                <a:latin typeface="Palatino Linotype" pitchFamily="18" charset="0"/>
                <a:cs typeface="Times New Roman" pitchFamily="18" charset="0"/>
              </a:rPr>
              <a:t>Wojewódzki Urząd Pracy </a:t>
            </a:r>
            <a:br>
              <a:rPr lang="pl-PL" sz="2000" b="1" dirty="0" smtClean="0">
                <a:solidFill>
                  <a:srgbClr val="7030A0"/>
                </a:solidFill>
                <a:latin typeface="Palatino Linotype" pitchFamily="18" charset="0"/>
                <a:cs typeface="Times New Roman" pitchFamily="18" charset="0"/>
              </a:rPr>
            </a:br>
            <a:r>
              <a:rPr lang="pl-PL" sz="2000" b="1" dirty="0" smtClean="0">
                <a:solidFill>
                  <a:srgbClr val="7030A0"/>
                </a:solidFill>
                <a:latin typeface="Palatino Linotype" pitchFamily="18" charset="0"/>
                <a:cs typeface="Times New Roman" pitchFamily="18" charset="0"/>
              </a:rPr>
              <a:t>w Kielcach</a:t>
            </a:r>
            <a:endParaRPr lang="pl-PL" sz="1600" dirty="0">
              <a:solidFill>
                <a:srgbClr val="7030A0"/>
              </a:solidFill>
              <a:latin typeface="Palatino Linotype" pitchFamily="18" charset="0"/>
              <a:cs typeface="Times New Roman" pitchFamily="18" charset="0"/>
            </a:endParaRP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pPr algn="ctr"/>
            <a:r>
              <a:rPr lang="pl-PL" sz="2400" dirty="0" smtClean="0">
                <a:solidFill>
                  <a:schemeClr val="accent5">
                    <a:lumMod val="75000"/>
                  </a:schemeClr>
                </a:solidFill>
                <a:latin typeface="Times New Roman" pitchFamily="18" charset="0"/>
                <a:cs typeface="Times New Roman" pitchFamily="18" charset="0"/>
              </a:rPr>
              <a:t>PSF – przewidywane rezultaty:</a:t>
            </a:r>
            <a:br>
              <a:rPr lang="pl-PL" sz="2400" dirty="0" smtClean="0">
                <a:solidFill>
                  <a:schemeClr val="accent5">
                    <a:lumMod val="75000"/>
                  </a:schemeClr>
                </a:solidFill>
                <a:latin typeface="Times New Roman" pitchFamily="18" charset="0"/>
                <a:cs typeface="Times New Roman" pitchFamily="18" charset="0"/>
              </a:rPr>
            </a:b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982629"/>
            <a:ext cx="7959834" cy="4597422"/>
          </a:xfrm>
        </p:spPr>
        <p:txBody>
          <a:bodyPr/>
          <a:lstStyle/>
          <a:p>
            <a:pPr lvl="0"/>
            <a:r>
              <a:rPr lang="pl-PL" sz="2000" dirty="0" smtClean="0"/>
              <a:t>Objęcie wsparciem ponad 1.400 MMŚP;</a:t>
            </a:r>
          </a:p>
          <a:p>
            <a:pPr lvl="0"/>
            <a:r>
              <a:rPr lang="pl-PL" sz="2000" dirty="0" smtClean="0"/>
              <a:t>Podniesienie kwalifikacji 11.260 osób pracujących, w tym na własny rachunek</a:t>
            </a:r>
          </a:p>
        </p:txBody>
      </p:sp>
      <p:sp>
        <p:nvSpPr>
          <p:cNvPr id="6" name="Tytuł 3"/>
          <p:cNvSpPr txBox="1">
            <a:spLocks/>
          </p:cNvSpPr>
          <p:nvPr/>
        </p:nvSpPr>
        <p:spPr>
          <a:xfrm>
            <a:off x="409518" y="2401916"/>
            <a:ext cx="7239000" cy="734980"/>
          </a:xfrm>
          <a:prstGeom prst="rect">
            <a:avLst/>
          </a:prstGeom>
        </p:spPr>
        <p:txBody>
          <a:bodyPr vert="horz" lIns="45720" tIns="0" rIns="45720" bIns="0" anchor="b" anchorCtr="0">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400" b="1" i="0" u="none" strike="noStrike" kern="1200" cap="all" spc="0" normalizeH="0" baseline="0" noProof="0" dirty="0" smtClean="0">
                <a:ln w="500">
                  <a:solidFill>
                    <a:schemeClr val="tx2">
                      <a:shade val="20000"/>
                      <a:satMod val="120000"/>
                    </a:schemeClr>
                  </a:solidFill>
                </a:ln>
                <a:solidFill>
                  <a:schemeClr val="accent5">
                    <a:lumMod val="75000"/>
                  </a:schemeClr>
                </a:solidFill>
                <a:effectLst/>
                <a:uLnTx/>
                <a:uFillTx/>
                <a:latin typeface="Times New Roman" pitchFamily="18" charset="0"/>
                <a:ea typeface="+mj-ea"/>
                <a:cs typeface="Times New Roman" pitchFamily="18" charset="0"/>
              </a:rPr>
              <a:t>PSF – MOŻLIWE RODZAJE USŁUG:</a:t>
            </a:r>
            <a:br>
              <a:rPr kumimoji="0" lang="pl-PL" sz="2400" b="1" i="0" u="none" strike="noStrike" kern="1200" cap="all" spc="0" normalizeH="0" baseline="0" noProof="0" dirty="0" smtClean="0">
                <a:ln w="500">
                  <a:solidFill>
                    <a:schemeClr val="tx2">
                      <a:shade val="20000"/>
                      <a:satMod val="120000"/>
                    </a:schemeClr>
                  </a:solidFill>
                </a:ln>
                <a:solidFill>
                  <a:schemeClr val="accent5">
                    <a:lumMod val="75000"/>
                  </a:schemeClr>
                </a:solidFill>
                <a:effectLst/>
                <a:uLnTx/>
                <a:uFillTx/>
                <a:latin typeface="Times New Roman" pitchFamily="18" charset="0"/>
                <a:ea typeface="+mj-ea"/>
                <a:cs typeface="Times New Roman" pitchFamily="18" charset="0"/>
              </a:rPr>
            </a:br>
            <a:endParaRPr kumimoji="0" lang="pl-PL" sz="2400" b="1" i="0" u="none" strike="noStrike" kern="1200" cap="all" spc="0" normalizeH="0" baseline="0" noProof="0" dirty="0">
              <a:ln w="500">
                <a:solidFill>
                  <a:schemeClr val="tx2">
                    <a:shade val="20000"/>
                    <a:satMod val="120000"/>
                  </a:schemeClr>
                </a:solidFill>
              </a:ln>
              <a:solidFill>
                <a:schemeClr val="accent5">
                  <a:lumMod val="75000"/>
                </a:schemeClr>
              </a:solidFill>
              <a:effectLst/>
              <a:uLnTx/>
              <a:uFillTx/>
              <a:latin typeface="Times New Roman" pitchFamily="18" charset="0"/>
              <a:ea typeface="+mj-ea"/>
              <a:cs typeface="Times New Roman" pitchFamily="18" charset="0"/>
            </a:endParaRPr>
          </a:p>
        </p:txBody>
      </p:sp>
      <p:sp>
        <p:nvSpPr>
          <p:cNvPr id="8" name="Symbol zastępczy zawartości 4"/>
          <p:cNvSpPr txBox="1">
            <a:spLocks/>
          </p:cNvSpPr>
          <p:nvPr/>
        </p:nvSpPr>
        <p:spPr bwMode="auto">
          <a:xfrm>
            <a:off x="226953" y="2848008"/>
            <a:ext cx="7959834" cy="45974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ts val="600"/>
              </a:spcBef>
              <a:spcAft>
                <a:spcPct val="0"/>
              </a:spcAft>
              <a:buClr>
                <a:schemeClr val="tx2"/>
              </a:buClr>
              <a:buSzPct val="73000"/>
              <a:buFont typeface="Wingdings 2" pitchFamily="18" charset="2"/>
              <a:buChar char=""/>
              <a:tabLst/>
              <a:defRPr/>
            </a:pPr>
            <a:r>
              <a:rPr kumimoji="0" lang="pl-PL" sz="2000" b="0" i="0" u="none" strike="noStrike" kern="1200" cap="none" spc="0" normalizeH="0" baseline="0" noProof="0" dirty="0" smtClean="0">
                <a:ln>
                  <a:noFill/>
                </a:ln>
                <a:solidFill>
                  <a:schemeClr val="tx1"/>
                </a:solidFill>
                <a:effectLst/>
                <a:uLnTx/>
                <a:uFillTx/>
                <a:latin typeface="+mn-lt"/>
                <a:ea typeface="+mn-ea"/>
                <a:cs typeface="+mn-cs"/>
              </a:rPr>
              <a:t>Usługi szkoleniowe (szkolenia otwarte i zamknięte w formie</a:t>
            </a:r>
            <a:r>
              <a:rPr kumimoji="0" lang="pl-PL" sz="2000" b="0" i="0" u="none" strike="noStrike" kern="1200" cap="none" spc="0" normalizeH="0" noProof="0" dirty="0" smtClean="0">
                <a:ln>
                  <a:noFill/>
                </a:ln>
                <a:solidFill>
                  <a:schemeClr val="tx1"/>
                </a:solidFill>
                <a:effectLst/>
                <a:uLnTx/>
                <a:uFillTx/>
                <a:latin typeface="+mn-lt"/>
                <a:ea typeface="+mn-ea"/>
                <a:cs typeface="+mn-cs"/>
              </a:rPr>
              <a:t> wykładów, ćwiczeń, gier symulacyjnych i strategicznych, seminariów, </a:t>
            </a:r>
            <a:r>
              <a:rPr kumimoji="0" lang="pl-PL" sz="2000" b="0" i="0" u="none" strike="noStrike" kern="1200" cap="none" spc="0" normalizeH="0" noProof="0" dirty="0" err="1" smtClean="0">
                <a:ln>
                  <a:noFill/>
                </a:ln>
                <a:solidFill>
                  <a:schemeClr val="tx1"/>
                </a:solidFill>
                <a:effectLst/>
                <a:uLnTx/>
                <a:uFillTx/>
                <a:latin typeface="+mn-lt"/>
                <a:ea typeface="+mn-ea"/>
                <a:cs typeface="+mn-cs"/>
              </a:rPr>
              <a:t>tutoringu</a:t>
            </a:r>
            <a:r>
              <a:rPr kumimoji="0" lang="pl-PL" sz="2000" b="0" i="0" u="none" strike="noStrike" kern="1200" cap="none" spc="0" normalizeH="0" noProof="0" dirty="0" smtClean="0">
                <a:ln>
                  <a:noFill/>
                </a:ln>
                <a:solidFill>
                  <a:schemeClr val="tx1"/>
                </a:solidFill>
                <a:effectLst/>
                <a:uLnTx/>
                <a:uFillTx/>
                <a:latin typeface="+mn-lt"/>
                <a:ea typeface="+mn-ea"/>
                <a:cs typeface="+mn-cs"/>
              </a:rPr>
              <a:t>);</a:t>
            </a:r>
          </a:p>
          <a:p>
            <a:pPr marL="273050" marR="0" lvl="0" indent="-273050" algn="l" defTabSz="914400" rtl="0" eaLnBrk="0" fontAlgn="base" latinLnBrk="0" hangingPunct="0">
              <a:lnSpc>
                <a:spcPct val="100000"/>
              </a:lnSpc>
              <a:spcBef>
                <a:spcPts val="600"/>
              </a:spcBef>
              <a:spcAft>
                <a:spcPct val="0"/>
              </a:spcAft>
              <a:buClr>
                <a:schemeClr val="tx2"/>
              </a:buClr>
              <a:buSzPct val="73000"/>
              <a:buFont typeface="Wingdings 2" pitchFamily="18" charset="2"/>
              <a:buChar char=""/>
              <a:tabLst/>
              <a:defRPr/>
            </a:pPr>
            <a:r>
              <a:rPr lang="pl-PL" sz="2000" baseline="0" dirty="0" smtClean="0">
                <a:latin typeface="+mn-lt"/>
                <a:cs typeface="+mn-cs"/>
              </a:rPr>
              <a:t>Usługi rozwojowe o charakterze</a:t>
            </a:r>
            <a:r>
              <a:rPr lang="pl-PL" sz="2000" dirty="0" smtClean="0">
                <a:latin typeface="+mn-lt"/>
                <a:cs typeface="+mn-cs"/>
              </a:rPr>
              <a:t> zawodowym: kwalifikacyjne kursy zawodowe umożliwiające przystąpienie do egzaminu potwierdzającego kwalifikacje w zawodzie, kursy umiejętności zawodowych;</a:t>
            </a:r>
          </a:p>
          <a:p>
            <a:pPr marL="273050" marR="0" lvl="0" indent="-273050" algn="l" defTabSz="914400" rtl="0" eaLnBrk="0" fontAlgn="base" latinLnBrk="0" hangingPunct="0">
              <a:lnSpc>
                <a:spcPct val="100000"/>
              </a:lnSpc>
              <a:spcBef>
                <a:spcPts val="600"/>
              </a:spcBef>
              <a:spcAft>
                <a:spcPct val="0"/>
              </a:spcAft>
              <a:buClr>
                <a:schemeClr val="tx2"/>
              </a:buClr>
              <a:buSzPct val="73000"/>
              <a:buFont typeface="Wingdings 2" pitchFamily="18" charset="2"/>
              <a:buChar char=""/>
              <a:tabLst/>
              <a:defRPr/>
            </a:pPr>
            <a:r>
              <a:rPr kumimoji="0" lang="pl-PL" sz="2000" b="0" i="0" u="none" strike="noStrike" kern="1200" cap="none" spc="0" normalizeH="0" baseline="0" noProof="0" dirty="0" smtClean="0">
                <a:ln>
                  <a:noFill/>
                </a:ln>
                <a:solidFill>
                  <a:schemeClr val="tx1"/>
                </a:solidFill>
                <a:effectLst/>
                <a:uLnTx/>
                <a:uFillTx/>
                <a:latin typeface="+mn-lt"/>
                <a:ea typeface="+mn-ea"/>
                <a:cs typeface="+mn-cs"/>
              </a:rPr>
              <a:t>Inne usługi: doradztwo, </a:t>
            </a:r>
            <a:r>
              <a:rPr kumimoji="0" lang="pl-PL" sz="2000" b="0" i="0" u="none" strike="noStrike" kern="1200" cap="none" spc="0" normalizeH="0" baseline="0" noProof="0" dirty="0" err="1" smtClean="0">
                <a:ln>
                  <a:noFill/>
                </a:ln>
                <a:solidFill>
                  <a:schemeClr val="tx1"/>
                </a:solidFill>
                <a:effectLst/>
                <a:uLnTx/>
                <a:uFillTx/>
                <a:latin typeface="+mn-lt"/>
                <a:ea typeface="+mn-ea"/>
                <a:cs typeface="+mn-cs"/>
              </a:rPr>
              <a:t>superwizja</a:t>
            </a:r>
            <a:r>
              <a:rPr kumimoji="0" lang="pl-PL" sz="20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000" b="0" i="0" u="none" strike="noStrike" kern="1200" cap="none" spc="0" normalizeH="0" baseline="0" noProof="0" dirty="0" err="1" smtClean="0">
                <a:ln>
                  <a:noFill/>
                </a:ln>
                <a:solidFill>
                  <a:schemeClr val="tx1"/>
                </a:solidFill>
                <a:effectLst/>
                <a:uLnTx/>
                <a:uFillTx/>
                <a:latin typeface="+mn-lt"/>
                <a:ea typeface="+mn-ea"/>
                <a:cs typeface="+mn-cs"/>
              </a:rPr>
              <a:t>coaching</a:t>
            </a:r>
            <a:r>
              <a:rPr kumimoji="0" lang="pl-PL" sz="20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000" b="0" i="0" u="none" strike="noStrike" kern="1200" cap="none" spc="0" normalizeH="0" baseline="0" noProof="0" dirty="0" err="1" smtClean="0">
                <a:ln>
                  <a:noFill/>
                </a:ln>
                <a:solidFill>
                  <a:schemeClr val="tx1"/>
                </a:solidFill>
                <a:effectLst/>
                <a:uLnTx/>
                <a:uFillTx/>
                <a:latin typeface="+mn-lt"/>
                <a:ea typeface="+mn-ea"/>
                <a:cs typeface="+mn-cs"/>
              </a:rPr>
              <a:t>mentoring</a:t>
            </a:r>
            <a:r>
              <a:rPr kumimoji="0" lang="pl-PL" sz="2000" b="0" i="0" u="none" strike="noStrike" kern="1200" cap="none" spc="0" normalizeH="0" baseline="0" noProof="0" dirty="0" smtClean="0">
                <a:ln>
                  <a:noFill/>
                </a:ln>
                <a:solidFill>
                  <a:schemeClr val="tx1"/>
                </a:solidFill>
                <a:effectLst/>
                <a:uLnTx/>
                <a:uFillTx/>
                <a:latin typeface="+mn-lt"/>
                <a:ea typeface="+mn-ea"/>
                <a:cs typeface="+mn-cs"/>
              </a:rPr>
              <a:t>, studia podyplomowe, e-learning</a:t>
            </a:r>
            <a:r>
              <a:rPr kumimoji="0" lang="pl-PL" sz="2000" b="0" i="0" u="none" strike="noStrike" kern="1200" cap="none" spc="0" normalizeH="0" noProof="0" dirty="0" smtClean="0">
                <a:ln>
                  <a:noFill/>
                </a:ln>
                <a:solidFill>
                  <a:schemeClr val="tx1"/>
                </a:solidFill>
                <a:effectLst/>
                <a:uLnTx/>
                <a:uFillTx/>
                <a:latin typeface="+mn-lt"/>
                <a:ea typeface="+mn-ea"/>
                <a:cs typeface="+mn-cs"/>
              </a:rPr>
              <a:t> zgodny ze standardem SCORM, </a:t>
            </a:r>
            <a:r>
              <a:rPr kumimoji="0" lang="pl-PL" sz="2000" b="0" i="0" u="none" strike="noStrike" kern="1200" cap="none" spc="0" normalizeH="0" noProof="0" dirty="0" err="1" smtClean="0">
                <a:ln>
                  <a:noFill/>
                </a:ln>
                <a:solidFill>
                  <a:schemeClr val="tx1"/>
                </a:solidFill>
                <a:effectLst/>
                <a:uLnTx/>
                <a:uFillTx/>
                <a:latin typeface="+mn-lt"/>
                <a:ea typeface="+mn-ea"/>
                <a:cs typeface="+mn-cs"/>
              </a:rPr>
              <a:t>TinCan</a:t>
            </a:r>
            <a:r>
              <a:rPr kumimoji="0" lang="pl-PL" sz="2000" b="0" i="0" u="none" strike="noStrike" kern="1200" cap="none" spc="0" normalizeH="0" noProof="0" dirty="0" smtClean="0">
                <a:ln>
                  <a:noFill/>
                </a:ln>
                <a:solidFill>
                  <a:schemeClr val="tx1"/>
                </a:solidFill>
                <a:effectLst/>
                <a:uLnTx/>
                <a:uFillTx/>
                <a:latin typeface="+mn-lt"/>
                <a:ea typeface="+mn-ea"/>
                <a:cs typeface="+mn-cs"/>
              </a:rPr>
              <a:t> lub innym umożliwiającym kontrolę procesu kształcenia.</a:t>
            </a:r>
            <a:endParaRPr kumimoji="0" lang="pl-PL"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pPr algn="ctr"/>
            <a:r>
              <a:rPr lang="pl-PL" sz="2400" dirty="0" smtClean="0">
                <a:solidFill>
                  <a:schemeClr val="accent5">
                    <a:lumMod val="75000"/>
                  </a:schemeClr>
                </a:solidFill>
                <a:latin typeface="Times New Roman" pitchFamily="18" charset="0"/>
                <a:cs typeface="Times New Roman" pitchFamily="18" charset="0"/>
              </a:rPr>
              <a:t>PSF WYKLUCZA…</a:t>
            </a:r>
            <a:br>
              <a:rPr lang="pl-PL" sz="2400" dirty="0" smtClean="0">
                <a:solidFill>
                  <a:schemeClr val="accent5">
                    <a:lumMod val="75000"/>
                  </a:schemeClr>
                </a:solidFill>
                <a:latin typeface="Times New Roman" pitchFamily="18" charset="0"/>
                <a:cs typeface="Times New Roman" pitchFamily="18" charset="0"/>
              </a:rPr>
            </a:b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982629"/>
            <a:ext cx="7959834" cy="4597422"/>
          </a:xfrm>
        </p:spPr>
        <p:txBody>
          <a:bodyPr/>
          <a:lstStyle/>
          <a:p>
            <a:pPr lvl="0"/>
            <a:r>
              <a:rPr lang="pl-PL" sz="1800" dirty="0" smtClean="0"/>
              <a:t>W ramach projektu PSF nie jest możliwe refundacja kosztów usługi rozwojowej, która </a:t>
            </a:r>
            <a:r>
              <a:rPr lang="pl-PL" sz="1800" dirty="0" err="1" smtClean="0"/>
              <a:t>m.in</a:t>
            </a:r>
            <a:r>
              <a:rPr lang="pl-PL" sz="1800" dirty="0" smtClean="0"/>
              <a:t>:</a:t>
            </a:r>
          </a:p>
          <a:p>
            <a:pPr lvl="1"/>
            <a:r>
              <a:rPr lang="pl-PL" sz="1800" dirty="0" smtClean="0">
                <a:solidFill>
                  <a:schemeClr val="tx1"/>
                </a:solidFill>
              </a:rPr>
              <a:t>dotyczy zasad realizacji przedsięwzięć w formule PPP oraz przygotowania oferty do przedsięwzięcia realizowanego w formule PPP oraz procesu negocjacji;</a:t>
            </a:r>
          </a:p>
          <a:p>
            <a:pPr lvl="1"/>
            <a:r>
              <a:rPr lang="pl-PL" sz="1800" dirty="0" smtClean="0">
                <a:solidFill>
                  <a:schemeClr val="tx1"/>
                </a:solidFill>
              </a:rPr>
              <a:t>jest świadczona przez podmiot, z którym przedsiębiorstwo jest powiązane kapitałowo lub osobowo, przy czym przez powiązania kapitałowe lub osobowe rozumie się w szczególności:</a:t>
            </a:r>
          </a:p>
          <a:p>
            <a:pPr lvl="2"/>
            <a:r>
              <a:rPr lang="pl-PL" sz="1800" dirty="0" smtClean="0"/>
              <a:t>udział w spółce jako wspólnik spółki cywilnej lub spółki osobowej,</a:t>
            </a:r>
          </a:p>
          <a:p>
            <a:pPr lvl="2"/>
            <a:r>
              <a:rPr lang="pl-PL" sz="1800" dirty="0" smtClean="0"/>
              <a:t>posiadanie co najmniej 10% udziałów lub akcji spółki,</a:t>
            </a:r>
          </a:p>
          <a:p>
            <a:pPr lvl="2"/>
            <a:r>
              <a:rPr lang="pl-PL" sz="1800" dirty="0" smtClean="0"/>
              <a:t>pełnienie funkcji członka organu nadzorczego lub zarządzającego, prokurenta lub pełnomocnika,</a:t>
            </a:r>
          </a:p>
          <a:p>
            <a:pPr lvl="2"/>
            <a:r>
              <a:rPr lang="pl-PL" sz="1800" dirty="0" smtClean="0"/>
              <a:t>pozostawanie w stosunku prawnym lub faktycznym, który może budzić uzasadnione wątpliwości co do bezstronności w wyborze podmiotu świadczącego usługę rozwojową, w szczególności pozostawanie w związku małżeńskim, w stosunku pokrewieństwa lub powinowactwa w linii prostej, pokrewieństwa lub powinowactwa w linii bocznej lub w stosunku przysposobienia, opieki lub kurateli;</a:t>
            </a:r>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pPr algn="ctr"/>
            <a:r>
              <a:rPr lang="pl-PL" sz="2400" dirty="0" smtClean="0">
                <a:solidFill>
                  <a:schemeClr val="accent5">
                    <a:lumMod val="75000"/>
                  </a:schemeClr>
                </a:solidFill>
                <a:latin typeface="Times New Roman" pitchFamily="18" charset="0"/>
                <a:cs typeface="Times New Roman" pitchFamily="18" charset="0"/>
              </a:rPr>
              <a:t>PSF WYKLUCZA…</a:t>
            </a:r>
            <a:br>
              <a:rPr lang="pl-PL" sz="2400" dirty="0" smtClean="0">
                <a:solidFill>
                  <a:schemeClr val="accent5">
                    <a:lumMod val="75000"/>
                  </a:schemeClr>
                </a:solidFill>
                <a:latin typeface="Times New Roman" pitchFamily="18" charset="0"/>
                <a:cs typeface="Times New Roman" pitchFamily="18" charset="0"/>
              </a:rPr>
            </a:b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982629"/>
            <a:ext cx="7959834" cy="4597422"/>
          </a:xfrm>
        </p:spPr>
        <p:txBody>
          <a:bodyPr/>
          <a:lstStyle/>
          <a:p>
            <a:pPr lvl="1"/>
            <a:r>
              <a:rPr lang="pl-PL" sz="1800" dirty="0" smtClean="0">
                <a:solidFill>
                  <a:schemeClr val="tx1"/>
                </a:solidFill>
              </a:rPr>
              <a:t>dotyczy funkcjonowania na rynku zamówień publicznych oraz wdrażania strategii wejścia na zagraniczne rynki zamówień publicznych;</a:t>
            </a:r>
          </a:p>
          <a:p>
            <a:pPr lvl="1"/>
            <a:r>
              <a:rPr lang="pl-PL" sz="1800" dirty="0" smtClean="0">
                <a:solidFill>
                  <a:schemeClr val="tx1"/>
                </a:solidFill>
              </a:rPr>
              <a:t>obejmuje koszty  niezwiązane bezpośrednio z usługą rozwojową, </a:t>
            </a:r>
            <a:br>
              <a:rPr lang="pl-PL" sz="1800" dirty="0" smtClean="0">
                <a:solidFill>
                  <a:schemeClr val="tx1"/>
                </a:solidFill>
              </a:rPr>
            </a:br>
            <a:r>
              <a:rPr lang="pl-PL" sz="1800" dirty="0" smtClean="0">
                <a:solidFill>
                  <a:schemeClr val="tx1"/>
                </a:solidFill>
              </a:rPr>
              <a:t>w szczególności koszty środków trwałych przekazywanych przedsiębiorcom lub ich pracownikom,, koszty dojazdu i zakwaterowania związane z realizowaną usługą rozwojową, </a:t>
            </a:r>
            <a:br>
              <a:rPr lang="pl-PL" sz="1800" dirty="0" smtClean="0">
                <a:solidFill>
                  <a:schemeClr val="tx1"/>
                </a:solidFill>
              </a:rPr>
            </a:br>
            <a:r>
              <a:rPr lang="pl-PL" sz="1800" dirty="0" smtClean="0">
                <a:solidFill>
                  <a:schemeClr val="tx1"/>
                </a:solidFill>
              </a:rPr>
              <a:t>z wyłączeniem kosztów niezbędnych do zakwaterowania pracowników  z </a:t>
            </a:r>
            <a:r>
              <a:rPr lang="pl-PL" sz="1800" dirty="0" err="1" smtClean="0">
                <a:solidFill>
                  <a:schemeClr val="tx1"/>
                </a:solidFill>
              </a:rPr>
              <a:t>niepełnosprawnościami</a:t>
            </a:r>
            <a:r>
              <a:rPr lang="pl-PL" sz="1800" dirty="0" smtClean="0">
                <a:solidFill>
                  <a:schemeClr val="tx1"/>
                </a:solidFill>
              </a:rPr>
              <a:t> wydelegowanych przez przedsiębiorstwo do udziału w usłudze rozwojowej, adekwatnych do faktycznych potrzeb osób z </a:t>
            </a:r>
            <a:r>
              <a:rPr lang="pl-PL" sz="1800" dirty="0" err="1" smtClean="0">
                <a:solidFill>
                  <a:schemeClr val="tx1"/>
                </a:solidFill>
              </a:rPr>
              <a:t>niepełnoprawnościami</a:t>
            </a:r>
            <a:endParaRPr lang="pl-PL" sz="1800" dirty="0" smtClean="0">
              <a:solidFill>
                <a:schemeClr val="tx1"/>
              </a:solidFill>
            </a:endParaRPr>
          </a:p>
          <a:p>
            <a:pPr lvl="1"/>
            <a:r>
              <a:rPr lang="pl-PL" sz="1800" dirty="0" smtClean="0">
                <a:solidFill>
                  <a:schemeClr val="tx1"/>
                </a:solidFill>
              </a:rPr>
              <a:t>dotyczy kosztów usługi rozwojowej, której obowiązek przeprowadzenia na zajmowanym stanowisku pracy wynika </a:t>
            </a:r>
            <a:br>
              <a:rPr lang="pl-PL" sz="1800" dirty="0" smtClean="0">
                <a:solidFill>
                  <a:schemeClr val="tx1"/>
                </a:solidFill>
              </a:rPr>
            </a:br>
            <a:r>
              <a:rPr lang="pl-PL" sz="1800" dirty="0" smtClean="0">
                <a:solidFill>
                  <a:schemeClr val="tx1"/>
                </a:solidFill>
              </a:rPr>
              <a:t>z odrębnych przepisów prawa;</a:t>
            </a:r>
          </a:p>
          <a:p>
            <a:pPr lvl="1"/>
            <a:r>
              <a:rPr lang="pl-PL" sz="1800" dirty="0" smtClean="0">
                <a:solidFill>
                  <a:schemeClr val="tx1"/>
                </a:solidFill>
              </a:rPr>
              <a:t>dotyczy kosztów realizacji seminariów i konferencji.</a:t>
            </a:r>
            <a:endParaRPr lang="pl-PL" sz="1800" dirty="0">
              <a:solidFill>
                <a:schemeClr val="tx1"/>
              </a:solidFill>
            </a:endParaRPr>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r>
              <a:rPr lang="pl-PL" sz="2400" dirty="0" smtClean="0">
                <a:solidFill>
                  <a:schemeClr val="accent5">
                    <a:lumMod val="75000"/>
                  </a:schemeClr>
                </a:solidFill>
                <a:latin typeface="Times New Roman" pitchFamily="18" charset="0"/>
                <a:cs typeface="Times New Roman" pitchFamily="18" charset="0"/>
              </a:rPr>
              <a:t>DZIAŁANIE 10.5  KRYTERIA DOSTĘPU</a:t>
            </a: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1420785"/>
            <a:ext cx="7959834" cy="1277955"/>
          </a:xfrm>
        </p:spPr>
        <p:txBody>
          <a:bodyPr/>
          <a:lstStyle/>
          <a:p>
            <a:pPr lvl="0"/>
            <a:r>
              <a:rPr lang="pl-PL" sz="2000" b="1" dirty="0" smtClean="0"/>
              <a:t>Konkurs 1 dotyczyć będzie obszarów funkcjonalnych miast tracących funkcje społeczno – gospodarcze: Ostrowca, Skarżyska i Starachowic</a:t>
            </a:r>
          </a:p>
          <a:p>
            <a:r>
              <a:rPr lang="pl-PL" sz="2000" b="1" dirty="0" smtClean="0"/>
              <a:t>Konkurs 2 dotyczyć będzie całego obszaru województwa z wyjątkiem Ostrowca, Skarżyska i Starachowic</a:t>
            </a:r>
          </a:p>
          <a:p>
            <a:r>
              <a:rPr lang="pl-PL" sz="2000" dirty="0" smtClean="0"/>
              <a:t>Wnioskodawca na dzień złożenia wniosku o dofinansowanie projektu posiada doświadczenie w udzielaniu pomocy publicznej/de </a:t>
            </a:r>
            <a:r>
              <a:rPr lang="pl-PL" sz="2000" dirty="0" err="1" smtClean="0"/>
              <a:t>minimis</a:t>
            </a:r>
            <a:r>
              <a:rPr lang="pl-PL" sz="2000" dirty="0" smtClean="0"/>
              <a:t> przedsiębiorstwom z województwa świętokrzyskiego wyrażające się wartością udzielonej pomocy publicznej/de </a:t>
            </a:r>
            <a:r>
              <a:rPr lang="pl-PL" sz="2000" dirty="0" err="1" smtClean="0"/>
              <a:t>minimis</a:t>
            </a:r>
            <a:r>
              <a:rPr lang="pl-PL" sz="2000" dirty="0" smtClean="0"/>
              <a:t>  w ostatnich 3 latach nie niższą niż 4 mln zł.</a:t>
            </a:r>
          </a:p>
          <a:p>
            <a:r>
              <a:rPr lang="pl-PL" sz="2000" dirty="0" smtClean="0"/>
              <a:t>Wnioskodawca przez cały okres realizacji projektu zapewni funkcjonowanie punktu obsługi przedsiębiorstw w jednym z 3 miast: Ostrowiec Świętokrzyski, Skarżysko – Kamienna oraz Starachowice lub analogicznie – z wyłączeniem tych miast w konkursie 2</a:t>
            </a:r>
            <a:endParaRPr lang="pl-PL" sz="2000" b="1" dirty="0" smtClean="0">
              <a:latin typeface="Times New Roman" pitchFamily="18" charset="0"/>
              <a:cs typeface="Times New Roman" pitchFamily="18" charset="0"/>
            </a:endParaRPr>
          </a:p>
          <a:p>
            <a:pPr lvl="0"/>
            <a:endParaRPr lang="pl-PL" sz="2000" b="1" dirty="0">
              <a:latin typeface="Times New Roman" pitchFamily="18" charset="0"/>
              <a:cs typeface="Times New Roman" pitchFamily="18" charset="0"/>
            </a:endParaRPr>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r>
              <a:rPr lang="pl-PL" sz="2400" dirty="0" smtClean="0">
                <a:solidFill>
                  <a:schemeClr val="accent5">
                    <a:lumMod val="75000"/>
                  </a:schemeClr>
                </a:solidFill>
                <a:latin typeface="Times New Roman" pitchFamily="18" charset="0"/>
                <a:cs typeface="Times New Roman" pitchFamily="18" charset="0"/>
              </a:rPr>
              <a:t>DZIAŁANIE 10.5  KRYTERIA DOSTĘPU</a:t>
            </a: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1639863"/>
            <a:ext cx="7959834" cy="1277955"/>
          </a:xfrm>
        </p:spPr>
        <p:txBody>
          <a:bodyPr/>
          <a:lstStyle/>
          <a:p>
            <a:pPr lvl="0"/>
            <a:r>
              <a:rPr lang="pl-PL" sz="2000" dirty="0" smtClean="0"/>
              <a:t>Wszystkie przedsiębiorstwa objęte wsparciem muszą posiadać jednostkę organizacyjną na terenie Ostrowca Świętokrzyskiego, Skarżyska-Kamiennej lub Starachowic (odwrotnie w konkursie 2)</a:t>
            </a:r>
          </a:p>
          <a:p>
            <a:pPr lvl="0"/>
            <a:r>
              <a:rPr lang="pl-PL" sz="2000" dirty="0" smtClean="0"/>
              <a:t>Okres realizacji projektu nie przekracza 36 miesięcy.</a:t>
            </a:r>
          </a:p>
          <a:p>
            <a:pPr lvl="0"/>
            <a:r>
              <a:rPr lang="pl-PL" sz="2000" dirty="0" smtClean="0"/>
              <a:t>Projektodawca składa jeden wniosek na całą kwotę przewidzianą w ramach konkursu, tj. 12 mln zł (13 mln w konkursie 2)</a:t>
            </a:r>
            <a:endParaRPr lang="pl-PL" sz="2000" b="1" dirty="0">
              <a:latin typeface="Times New Roman" pitchFamily="18" charset="0"/>
              <a:cs typeface="Times New Roman" pitchFamily="18" charset="0"/>
            </a:endParaRPr>
          </a:p>
        </p:txBody>
      </p:sp>
    </p:spTree>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555570" y="2954331"/>
            <a:ext cx="7239000" cy="734980"/>
          </a:xfrm>
        </p:spPr>
        <p:txBody>
          <a:bodyPr>
            <a:noAutofit/>
          </a:bodyPr>
          <a:lstStyle/>
          <a:p>
            <a:r>
              <a:rPr lang="pl-PL" sz="3200" dirty="0" smtClean="0">
                <a:solidFill>
                  <a:schemeClr val="accent5">
                    <a:lumMod val="75000"/>
                  </a:schemeClr>
                </a:solidFill>
                <a:latin typeface="Times New Roman" pitchFamily="18" charset="0"/>
                <a:cs typeface="Times New Roman" pitchFamily="18" charset="0"/>
              </a:rPr>
              <a:t>BIEŻACE FORMY WSPARCIA ZATRUDNIENIA  </a:t>
            </a:r>
            <a:br>
              <a:rPr lang="pl-PL" sz="3200" dirty="0" smtClean="0">
                <a:solidFill>
                  <a:schemeClr val="accent5">
                    <a:lumMod val="75000"/>
                  </a:schemeClr>
                </a:solidFill>
                <a:latin typeface="Times New Roman" pitchFamily="18" charset="0"/>
                <a:cs typeface="Times New Roman" pitchFamily="18" charset="0"/>
              </a:rPr>
            </a:br>
            <a:r>
              <a:rPr lang="pl-PL" sz="3200" dirty="0" smtClean="0">
                <a:solidFill>
                  <a:schemeClr val="accent5">
                    <a:lumMod val="75000"/>
                  </a:schemeClr>
                </a:solidFill>
                <a:latin typeface="Times New Roman" pitchFamily="18" charset="0"/>
                <a:cs typeface="Times New Roman" pitchFamily="18" charset="0"/>
              </a:rPr>
              <a:t>U PRACODAWCÓW:</a:t>
            </a:r>
            <a:endParaRPr lang="pl-PL" sz="3200" dirty="0">
              <a:solidFill>
                <a:schemeClr val="accent5">
                  <a:lumMod val="75000"/>
                </a:schemeClr>
              </a:solidFill>
              <a:latin typeface="Times New Roman" pitchFamily="18" charset="0"/>
              <a:cs typeface="Times New Roman" pitchFamily="18" charset="0"/>
            </a:endParaRPr>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r>
              <a:rPr lang="pl-PL" sz="2400" dirty="0" smtClean="0">
                <a:solidFill>
                  <a:schemeClr val="accent5">
                    <a:lumMod val="75000"/>
                  </a:schemeClr>
                </a:solidFill>
                <a:latin typeface="Times New Roman" pitchFamily="18" charset="0"/>
                <a:cs typeface="Times New Roman" pitchFamily="18" charset="0"/>
              </a:rPr>
              <a:t>POMOC  DLA  STARSZYCH PRACOWNIKÓW PODNOSZĄCYCH KWALIFIKACJE</a:t>
            </a: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1639863"/>
            <a:ext cx="7959834" cy="1277955"/>
          </a:xfrm>
        </p:spPr>
        <p:txBody>
          <a:bodyPr/>
          <a:lstStyle/>
          <a:p>
            <a:pPr lvl="0"/>
            <a:r>
              <a:rPr lang="pl-PL" sz="2000" b="1" dirty="0" smtClean="0">
                <a:latin typeface="Palatino Linotype" pitchFamily="18" charset="0"/>
                <a:cs typeface="Times New Roman" pitchFamily="18" charset="0"/>
              </a:rPr>
              <a:t>Jest to sytuacja, w której PUP może objąć finansowaniem osoby pracujące na podobnych zasadach, które dotyczą osób bezrobotnych</a:t>
            </a:r>
          </a:p>
          <a:p>
            <a:pPr lvl="0"/>
            <a:r>
              <a:rPr lang="pl-PL" sz="2000" b="1" dirty="0" smtClean="0">
                <a:latin typeface="Palatino Linotype" pitchFamily="18" charset="0"/>
                <a:cs typeface="Times New Roman" pitchFamily="18" charset="0"/>
              </a:rPr>
              <a:t>Wsparcie mogą uzyskać pracujące osoby w wieku 45 plus, także osoby pracujące na podstawie umów cywilno-prawnych oraz </a:t>
            </a:r>
            <a:r>
              <a:rPr lang="pl-PL" sz="2000" b="1" dirty="0" err="1" smtClean="0">
                <a:latin typeface="Palatino Linotype" pitchFamily="18" charset="0"/>
                <a:cs typeface="Times New Roman" pitchFamily="18" charset="0"/>
              </a:rPr>
              <a:t>samozatrudnieni</a:t>
            </a:r>
            <a:endParaRPr lang="pl-PL" sz="2000" b="1" dirty="0" smtClean="0">
              <a:latin typeface="Palatino Linotype" pitchFamily="18" charset="0"/>
              <a:cs typeface="Times New Roman" pitchFamily="18" charset="0"/>
            </a:endParaRPr>
          </a:p>
          <a:p>
            <a:pPr lvl="0"/>
            <a:r>
              <a:rPr lang="pl-PL" sz="2000" b="1" dirty="0" smtClean="0">
                <a:latin typeface="Palatino Linotype" pitchFamily="18" charset="0"/>
                <a:cs typeface="Times New Roman" pitchFamily="18" charset="0"/>
              </a:rPr>
              <a:t>Mogą uzyskać m.in. kierowanie na szkolenie (koszt do wysokości 300% </a:t>
            </a:r>
            <a:r>
              <a:rPr lang="pl-PL" sz="2000" b="1" dirty="0" err="1" smtClean="0">
                <a:latin typeface="Palatino Linotype" pitchFamily="18" charset="0"/>
                <a:cs typeface="Times New Roman" pitchFamily="18" charset="0"/>
              </a:rPr>
              <a:t>przec</a:t>
            </a:r>
            <a:r>
              <a:rPr lang="pl-PL" sz="2000" b="1" dirty="0" smtClean="0">
                <a:latin typeface="Palatino Linotype" pitchFamily="18" charset="0"/>
                <a:cs typeface="Times New Roman" pitchFamily="18" charset="0"/>
              </a:rPr>
              <a:t>. </a:t>
            </a:r>
            <a:r>
              <a:rPr lang="pl-PL" sz="2000" b="1" dirty="0" err="1" smtClean="0">
                <a:latin typeface="Palatino Linotype" pitchFamily="18" charset="0"/>
                <a:cs typeface="Times New Roman" pitchFamily="18" charset="0"/>
              </a:rPr>
              <a:t>w</a:t>
            </a:r>
            <a:r>
              <a:rPr lang="pl-PL" sz="2000" b="1" dirty="0" err="1" smtClean="0">
                <a:latin typeface="Palatino Linotype" pitchFamily="18" charset="0"/>
                <a:cs typeface="Times New Roman" pitchFamily="18" charset="0"/>
              </a:rPr>
              <a:t>ynagr</a:t>
            </a:r>
            <a:r>
              <a:rPr lang="pl-PL" sz="2000" b="1" dirty="0" smtClean="0">
                <a:latin typeface="Palatino Linotype" pitchFamily="18" charset="0"/>
                <a:cs typeface="Times New Roman" pitchFamily="18" charset="0"/>
              </a:rPr>
              <a:t>), studia podyplomowe, pożyczkę szkoleniową (do 400% </a:t>
            </a:r>
            <a:r>
              <a:rPr lang="pl-PL" sz="2000" b="1" dirty="0" err="1" smtClean="0">
                <a:latin typeface="Palatino Linotype" pitchFamily="18" charset="0"/>
                <a:cs typeface="Times New Roman" pitchFamily="18" charset="0"/>
              </a:rPr>
              <a:t>przec</a:t>
            </a:r>
            <a:r>
              <a:rPr lang="pl-PL" sz="2000" b="1" dirty="0" smtClean="0">
                <a:latin typeface="Palatino Linotype" pitchFamily="18" charset="0"/>
                <a:cs typeface="Times New Roman" pitchFamily="18" charset="0"/>
              </a:rPr>
              <a:t>. wynagrodzenia)</a:t>
            </a:r>
          </a:p>
          <a:p>
            <a:pPr lvl="0"/>
            <a:r>
              <a:rPr lang="pl-PL" sz="2000" b="1" dirty="0" smtClean="0">
                <a:latin typeface="Palatino Linotype" pitchFamily="18" charset="0"/>
                <a:cs typeface="Times New Roman" pitchFamily="18" charset="0"/>
              </a:rPr>
              <a:t>Warunkiem skorzystania jest rejestracja w PUP jako osoba „poszukująca pracy” + wniosek z uzasadnieniem</a:t>
            </a:r>
            <a:endParaRPr lang="pl-PL" sz="2000" b="1" dirty="0">
              <a:latin typeface="Palatino Linotype" pitchFamily="18" charset="0"/>
              <a:cs typeface="Times New Roman" pitchFamily="18" charset="0"/>
            </a:endParaRPr>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r>
              <a:rPr lang="pl-PL" sz="2400" dirty="0" smtClean="0">
                <a:solidFill>
                  <a:schemeClr val="accent5">
                    <a:lumMod val="75000"/>
                  </a:schemeClr>
                </a:solidFill>
                <a:latin typeface="Times New Roman" pitchFamily="18" charset="0"/>
                <a:cs typeface="Times New Roman" pitchFamily="18" charset="0"/>
              </a:rPr>
              <a:t>TRÓJSTRONNE UMOWY SZKOLENIOWE</a:t>
            </a: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1639863"/>
            <a:ext cx="7959834" cy="1277955"/>
          </a:xfrm>
        </p:spPr>
        <p:txBody>
          <a:bodyPr/>
          <a:lstStyle/>
          <a:p>
            <a:pPr lvl="0"/>
            <a:r>
              <a:rPr lang="pl-PL" sz="2000" b="1" dirty="0" smtClean="0">
                <a:latin typeface="Palatino Linotype" pitchFamily="18" charset="0"/>
                <a:cs typeface="Times New Roman" pitchFamily="18" charset="0"/>
              </a:rPr>
              <a:t>Strony: starosta, instytucja szkoleniowa, pracodawca</a:t>
            </a:r>
          </a:p>
          <a:p>
            <a:pPr lvl="0"/>
            <a:r>
              <a:rPr lang="pl-PL" sz="2000" b="1" dirty="0" smtClean="0">
                <a:latin typeface="Palatino Linotype" pitchFamily="18" charset="0"/>
                <a:cs typeface="Times New Roman" pitchFamily="18" charset="0"/>
              </a:rPr>
              <a:t>Może się o to ubiegać każdy pracodawca (z wyjątkiem osób prowadzących działalność i nie zatrudniających żadnego pracownika)</a:t>
            </a:r>
          </a:p>
          <a:p>
            <a:pPr lvl="0"/>
            <a:r>
              <a:rPr lang="pl-PL" sz="2000" b="1" dirty="0" smtClean="0">
                <a:latin typeface="Palatino Linotype" pitchFamily="18" charset="0"/>
                <a:cs typeface="Times New Roman" pitchFamily="18" charset="0"/>
              </a:rPr>
              <a:t>Szkolenie w ramach trójstronnej umowy realizowane jest na wniosek pracodawcy, złożony do PUP właściwego ze względu na siedzibę pracodawcy lub miejsce prowadzenia działalności gospodarczej</a:t>
            </a:r>
          </a:p>
          <a:p>
            <a:pPr lvl="0"/>
            <a:r>
              <a:rPr lang="pl-PL" sz="2000" b="1" dirty="0" smtClean="0">
                <a:latin typeface="Palatino Linotype" pitchFamily="18" charset="0"/>
                <a:cs typeface="Times New Roman" pitchFamily="18" charset="0"/>
              </a:rPr>
              <a:t>Pracodawca zobowiązuje się do zatrudnienia bezrobotnych na min. 6 miesięcy w trakcie lub po ukończeniu szkolenia albo po zdaniu egzaminu (jeśli przewidziany)</a:t>
            </a:r>
            <a:endParaRPr lang="pl-PL" sz="2000" b="1" dirty="0">
              <a:latin typeface="Palatino Linotype" pitchFamily="18" charset="0"/>
              <a:cs typeface="Times New Roman" pitchFamily="18" charset="0"/>
            </a:endParaRPr>
          </a:p>
        </p:txBody>
      </p:sp>
    </p:spTree>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r>
              <a:rPr lang="pl-PL" sz="2400" dirty="0" smtClean="0">
                <a:solidFill>
                  <a:schemeClr val="accent5">
                    <a:lumMod val="75000"/>
                  </a:schemeClr>
                </a:solidFill>
                <a:latin typeface="Times New Roman" pitchFamily="18" charset="0"/>
                <a:cs typeface="Times New Roman" pitchFamily="18" charset="0"/>
              </a:rPr>
              <a:t>JEDNORAZOWA REFUNDACJA SKŁADEK NA UBEZPIECZENIA SPOŁECZNE</a:t>
            </a: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1639863"/>
            <a:ext cx="7959834" cy="1277955"/>
          </a:xfrm>
        </p:spPr>
        <p:txBody>
          <a:bodyPr/>
          <a:lstStyle/>
          <a:p>
            <a:pPr lvl="0"/>
            <a:r>
              <a:rPr lang="pl-PL" sz="2000" b="1" dirty="0" smtClean="0">
                <a:latin typeface="Palatino Linotype" pitchFamily="18" charset="0"/>
                <a:cs typeface="Times New Roman" pitchFamily="18" charset="0"/>
              </a:rPr>
              <a:t>Ma na celu wsparcie osób mających trudności z wejściem lub powrotem na rynek pracy</a:t>
            </a:r>
          </a:p>
          <a:p>
            <a:pPr lvl="0"/>
            <a:r>
              <a:rPr lang="pl-PL" sz="2000" b="1" dirty="0" smtClean="0">
                <a:latin typeface="Palatino Linotype" pitchFamily="18" charset="0"/>
                <a:cs typeface="Times New Roman" pitchFamily="18" charset="0"/>
              </a:rPr>
              <a:t>Pracodawca może się ubiegać o jednorazową refundację składek w przypadku każdego bezrobotnego przyjętego ze skierowania PUP. Warunkiem jest to, by zatrudniał skierowanego bezrobotnego w pełnym wymiarze czasu pracy przez okres min. 12 miesięcy, a po upływie 12 </a:t>
            </a:r>
            <a:r>
              <a:rPr lang="pl-PL" sz="2000" b="1" dirty="0" err="1" smtClean="0">
                <a:latin typeface="Palatino Linotype" pitchFamily="18" charset="0"/>
                <a:cs typeface="Times New Roman" pitchFamily="18" charset="0"/>
              </a:rPr>
              <a:t>m-cy</a:t>
            </a:r>
            <a:r>
              <a:rPr lang="pl-PL" sz="2000" b="1" dirty="0" smtClean="0">
                <a:latin typeface="Palatino Linotype" pitchFamily="18" charset="0"/>
                <a:cs typeface="Times New Roman" pitchFamily="18" charset="0"/>
              </a:rPr>
              <a:t> bezrobotny był nadal zatrudniony</a:t>
            </a:r>
          </a:p>
          <a:p>
            <a:pPr lvl="0"/>
            <a:r>
              <a:rPr lang="pl-PL" sz="2000" b="1" dirty="0" smtClean="0">
                <a:latin typeface="Palatino Linotype" pitchFamily="18" charset="0"/>
                <a:cs typeface="Times New Roman" pitchFamily="18" charset="0"/>
              </a:rPr>
              <a:t>Wysokość jednorazowo refundowanych składek nie może przekroczyć 300% wysokości minimalnego wynagrodzenia</a:t>
            </a:r>
            <a:endParaRPr lang="pl-PL" sz="2000" b="1" dirty="0">
              <a:latin typeface="Palatino Linotype" pitchFamily="18" charset="0"/>
              <a:cs typeface="Times New Roman" pitchFamily="18" charset="0"/>
            </a:endParaRPr>
          </a:p>
        </p:txBody>
      </p:sp>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r>
              <a:rPr lang="pl-PL" sz="2400" dirty="0" smtClean="0">
                <a:solidFill>
                  <a:schemeClr val="accent5">
                    <a:lumMod val="75000"/>
                  </a:schemeClr>
                </a:solidFill>
                <a:latin typeface="Times New Roman" pitchFamily="18" charset="0"/>
                <a:cs typeface="Times New Roman" pitchFamily="18" charset="0"/>
              </a:rPr>
              <a:t>GRANT NA UTWORZENIE STANOWISKA PRACY W FORMIE TELEPRACY</a:t>
            </a: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1639863"/>
            <a:ext cx="7959834" cy="1277955"/>
          </a:xfrm>
        </p:spPr>
        <p:txBody>
          <a:bodyPr/>
          <a:lstStyle/>
          <a:p>
            <a:pPr lvl="0"/>
            <a:r>
              <a:rPr lang="pl-PL" sz="2000" b="1" dirty="0" smtClean="0">
                <a:latin typeface="Palatino Linotype" pitchFamily="18" charset="0"/>
                <a:cs typeface="Times New Roman" pitchFamily="18" charset="0"/>
              </a:rPr>
              <a:t>Celem grantu jest pomoc pracodawcy prowadząca do utworzenia miejsca pracy dla bezrobotnych powracających na rynek pracy po przerwie związanej z urodzeniem i wychowaniem dziecka lub sprawowaniem opieki nad osobą zależną</a:t>
            </a:r>
          </a:p>
          <a:p>
            <a:pPr lvl="0"/>
            <a:r>
              <a:rPr lang="pl-PL" sz="2000" b="1" dirty="0" smtClean="0">
                <a:latin typeface="Palatino Linotype" pitchFamily="18" charset="0"/>
                <a:cs typeface="Times New Roman" pitchFamily="18" charset="0"/>
              </a:rPr>
              <a:t>Na stanowisku telepracy powinien być zatrudniony bezrobotny rodzic wychowujący co najmniej 1 dziecko do 6 lat lub bezrobotny opiekun osoby zależnej, który w okresie 3 lat przed rejestracją w PUP zrezygnował z pracy ze względu na konieczność opieki i wychowania</a:t>
            </a:r>
          </a:p>
          <a:p>
            <a:pPr lvl="0"/>
            <a:r>
              <a:rPr lang="pl-PL" sz="2000" b="1" dirty="0" smtClean="0">
                <a:latin typeface="Palatino Linotype" pitchFamily="18" charset="0"/>
                <a:cs typeface="Times New Roman" pitchFamily="18" charset="0"/>
              </a:rPr>
              <a:t>Jednorazowy grant otrzymuje przedsiębiorca lub pracodawca z góry (obowiązują obostrzenia zw. m.in. </a:t>
            </a:r>
            <a:r>
              <a:rPr lang="pl-PL" sz="2000" b="1" dirty="0" smtClean="0">
                <a:latin typeface="Palatino Linotype" pitchFamily="18" charset="0"/>
                <a:cs typeface="Times New Roman" pitchFamily="18" charset="0"/>
              </a:rPr>
              <a:t>z</a:t>
            </a:r>
            <a:r>
              <a:rPr lang="pl-PL" sz="2000" b="1" dirty="0" smtClean="0">
                <a:latin typeface="Palatino Linotype" pitchFamily="18" charset="0"/>
                <a:cs typeface="Times New Roman" pitchFamily="18" charset="0"/>
              </a:rPr>
              <a:t> pokrewieństwem) w </a:t>
            </a:r>
            <a:r>
              <a:rPr lang="pl-PL" sz="2000" b="1" dirty="0" err="1" smtClean="0">
                <a:latin typeface="Palatino Linotype" pitchFamily="18" charset="0"/>
                <a:cs typeface="Times New Roman" pitchFamily="18" charset="0"/>
              </a:rPr>
              <a:t>sysokości</a:t>
            </a:r>
            <a:r>
              <a:rPr lang="pl-PL" sz="2000" b="1" dirty="0" smtClean="0">
                <a:latin typeface="Palatino Linotype" pitchFamily="18" charset="0"/>
                <a:cs typeface="Times New Roman" pitchFamily="18" charset="0"/>
              </a:rPr>
              <a:t> do 6-krotności minimalnego wynagrodzenia za pracę brutto. Warunek: utrzymanie osoby w zatrudnieniu w pełnym wymiarze przez min. 12 </a:t>
            </a:r>
            <a:r>
              <a:rPr lang="pl-PL" sz="2000" b="1" dirty="0" err="1" smtClean="0">
                <a:latin typeface="Palatino Linotype" pitchFamily="18" charset="0"/>
                <a:cs typeface="Times New Roman" pitchFamily="18" charset="0"/>
              </a:rPr>
              <a:t>m-cy</a:t>
            </a:r>
            <a:r>
              <a:rPr lang="pl-PL" sz="2000" b="1" dirty="0" smtClean="0">
                <a:latin typeface="Palatino Linotype" pitchFamily="18" charset="0"/>
                <a:cs typeface="Times New Roman" pitchFamily="18" charset="0"/>
              </a:rPr>
              <a:t> lub 18 </a:t>
            </a:r>
            <a:r>
              <a:rPr lang="pl-PL" sz="2000" b="1" dirty="0" err="1" smtClean="0">
                <a:latin typeface="Palatino Linotype" pitchFamily="18" charset="0"/>
                <a:cs typeface="Times New Roman" pitchFamily="18" charset="0"/>
              </a:rPr>
              <a:t>m-cy</a:t>
            </a:r>
            <a:r>
              <a:rPr lang="pl-PL" sz="2000" b="1" dirty="0" smtClean="0">
                <a:latin typeface="Palatino Linotype" pitchFamily="18" charset="0"/>
                <a:cs typeface="Times New Roman" pitchFamily="18" charset="0"/>
              </a:rPr>
              <a:t> na ½ etatu.</a:t>
            </a:r>
            <a:endParaRPr lang="pl-PL" sz="2000" b="1" dirty="0">
              <a:latin typeface="Palatino Linotype" pitchFamily="18" charset="0"/>
              <a:cs typeface="Times New Roman" pitchFamily="18" charset="0"/>
            </a:endParaRP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65109" y="5510241"/>
            <a:ext cx="6827932" cy="1935189"/>
          </a:xfrm>
        </p:spPr>
        <p:txBody>
          <a:bodyPr>
            <a:normAutofit fontScale="90000"/>
          </a:bodyPr>
          <a:lstStyle/>
          <a:p>
            <a:pPr algn="ctr" eaLnBrk="1" fontAlgn="auto" hangingPunct="1">
              <a:spcAft>
                <a:spcPts val="0"/>
              </a:spcAft>
              <a:defRPr/>
            </a:pPr>
            <a:r>
              <a:rPr lang="pl-PL" sz="3100" dirty="0" smtClean="0">
                <a:solidFill>
                  <a:srgbClr val="CC3399"/>
                </a:solidFill>
                <a:effectLst>
                  <a:outerShdw blurRad="38100" dist="38100" dir="2700000" algn="tl">
                    <a:srgbClr val="000000">
                      <a:alpha val="43137"/>
                    </a:srgbClr>
                  </a:outerShdw>
                </a:effectLst>
                <a:latin typeface="Times New Roman" pitchFamily="18" charset="0"/>
                <a:cs typeface="Times New Roman" pitchFamily="18" charset="0"/>
              </a:rPr>
              <a:t/>
            </a:r>
            <a:br>
              <a:rPr lang="pl-PL" sz="3100" dirty="0" smtClean="0">
                <a:solidFill>
                  <a:srgbClr val="CC3399"/>
                </a:solidFill>
                <a:effectLst>
                  <a:outerShdw blurRad="38100" dist="38100" dir="2700000" algn="tl">
                    <a:srgbClr val="000000">
                      <a:alpha val="43137"/>
                    </a:srgbClr>
                  </a:outerShdw>
                </a:effectLst>
                <a:latin typeface="Times New Roman" pitchFamily="18" charset="0"/>
                <a:cs typeface="Times New Roman" pitchFamily="18" charset="0"/>
              </a:rPr>
            </a:br>
            <a:r>
              <a:rPr lang="pl-PL" sz="3100" dirty="0" smtClean="0">
                <a:solidFill>
                  <a:srgbClr val="CC3399"/>
                </a:solidFill>
                <a:effectLst>
                  <a:outerShdw blurRad="38100" dist="38100" dir="2700000" algn="tl">
                    <a:srgbClr val="000000">
                      <a:alpha val="43137"/>
                    </a:srgbClr>
                  </a:outerShdw>
                </a:effectLst>
                <a:latin typeface="Times New Roman" pitchFamily="18" charset="0"/>
                <a:cs typeface="Times New Roman" pitchFamily="18" charset="0"/>
              </a:rPr>
              <a:t/>
            </a:r>
            <a:br>
              <a:rPr lang="pl-PL" sz="3100" dirty="0" smtClean="0">
                <a:solidFill>
                  <a:srgbClr val="CC3399"/>
                </a:solidFill>
                <a:effectLst>
                  <a:outerShdw blurRad="38100" dist="38100" dir="2700000" algn="tl">
                    <a:srgbClr val="000000">
                      <a:alpha val="43137"/>
                    </a:srgbClr>
                  </a:outerShdw>
                </a:effectLst>
                <a:latin typeface="Times New Roman" pitchFamily="18" charset="0"/>
                <a:cs typeface="Times New Roman" pitchFamily="18" charset="0"/>
              </a:rPr>
            </a:br>
            <a:r>
              <a:rPr lang="pl-PL" sz="3100" dirty="0" smtClean="0">
                <a:solidFill>
                  <a:srgbClr val="CC3399"/>
                </a:solidFill>
                <a:effectLst>
                  <a:outerShdw blurRad="38100" dist="38100" dir="2700000" algn="tl">
                    <a:srgbClr val="000000">
                      <a:alpha val="43137"/>
                    </a:srgbClr>
                  </a:outerShdw>
                </a:effectLst>
                <a:latin typeface="Times New Roman" pitchFamily="18" charset="0"/>
                <a:cs typeface="Times New Roman" pitchFamily="18" charset="0"/>
              </a:rPr>
              <a:t/>
            </a:r>
            <a:br>
              <a:rPr lang="pl-PL" sz="3100" dirty="0" smtClean="0">
                <a:solidFill>
                  <a:srgbClr val="CC3399"/>
                </a:solidFill>
                <a:effectLst>
                  <a:outerShdw blurRad="38100" dist="38100" dir="2700000" algn="tl">
                    <a:srgbClr val="000000">
                      <a:alpha val="43137"/>
                    </a:srgbClr>
                  </a:outerShdw>
                </a:effectLst>
                <a:latin typeface="Times New Roman" pitchFamily="18" charset="0"/>
                <a:cs typeface="Times New Roman" pitchFamily="18" charset="0"/>
              </a:rPr>
            </a:br>
            <a:r>
              <a:rPr lang="pl-PL" sz="3100" dirty="0" smtClean="0">
                <a:solidFill>
                  <a:srgbClr val="CC3399"/>
                </a:solidFill>
                <a:effectLst>
                  <a:outerShdw blurRad="38100" dist="38100" dir="2700000" algn="tl">
                    <a:srgbClr val="000000">
                      <a:alpha val="43137"/>
                    </a:srgbClr>
                  </a:outerShdw>
                </a:effectLst>
                <a:latin typeface="Times New Roman" pitchFamily="18" charset="0"/>
                <a:cs typeface="Times New Roman" pitchFamily="18" charset="0"/>
              </a:rPr>
              <a:t/>
            </a:r>
            <a:br>
              <a:rPr lang="pl-PL" sz="3100" dirty="0" smtClean="0">
                <a:solidFill>
                  <a:srgbClr val="CC3399"/>
                </a:solidFill>
                <a:effectLst>
                  <a:outerShdw blurRad="38100" dist="38100" dir="2700000" algn="tl">
                    <a:srgbClr val="000000">
                      <a:alpha val="43137"/>
                    </a:srgbClr>
                  </a:outerShdw>
                </a:effectLst>
                <a:latin typeface="Times New Roman" pitchFamily="18" charset="0"/>
                <a:cs typeface="Times New Roman" pitchFamily="18" charset="0"/>
              </a:rPr>
            </a:br>
            <a: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Program operacyjny wiedza edukacja rozwój 2014 – 2020</a:t>
            </a:r>
            <a:b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90 mln Euro</a:t>
            </a:r>
            <a:b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REGIONALNY PROGRAM OPERACYJNY WOJEWÓDZTWA ŚWIĘTOKRZYSKIEGO – OŚ x</a:t>
            </a:r>
            <a:b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147 MLN </a:t>
            </a:r>
            <a:r>
              <a:rPr lang="pl-PL" sz="3100" dirty="0" err="1"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eURO</a:t>
            </a:r>
            <a: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pl-PL" sz="31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pl-PL" sz="28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pl-PL" sz="28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pl-PL" sz="28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pl-PL" sz="28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br>
            <a:endParaRPr lang="pl-PL" sz="2700"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r>
              <a:rPr lang="pl-PL" sz="2400" dirty="0" smtClean="0">
                <a:solidFill>
                  <a:schemeClr val="accent5">
                    <a:lumMod val="75000"/>
                  </a:schemeClr>
                </a:solidFill>
                <a:latin typeface="Times New Roman" pitchFamily="18" charset="0"/>
                <a:cs typeface="Times New Roman" pitchFamily="18" charset="0"/>
              </a:rPr>
              <a:t>ŚWIADCZENIE AKTYWIZACYJNE DLA PRACODAWCY</a:t>
            </a: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1420785"/>
            <a:ext cx="7959834" cy="1277955"/>
          </a:xfrm>
        </p:spPr>
        <p:txBody>
          <a:bodyPr/>
          <a:lstStyle/>
          <a:p>
            <a:pPr lvl="0"/>
            <a:r>
              <a:rPr lang="pl-PL" sz="2000" b="1" dirty="0" smtClean="0">
                <a:latin typeface="Palatino Linotype" pitchFamily="18" charset="0"/>
                <a:cs typeface="Times New Roman" pitchFamily="18" charset="0"/>
              </a:rPr>
              <a:t>Celem świadczenia jest pomoc pracodawcy prowadząca do utworzenia miejsca pracy dla bezrobotnych powracających na rynek pracy po przerwie związanej z urodzeniem i wychowaniem dziecka lub sprawowaniem opieki nad osobą zależną</a:t>
            </a:r>
          </a:p>
          <a:p>
            <a:pPr lvl="0"/>
            <a:r>
              <a:rPr lang="pl-PL" sz="2000" b="1" dirty="0" smtClean="0">
                <a:latin typeface="Palatino Linotype" pitchFamily="18" charset="0"/>
                <a:cs typeface="Times New Roman" pitchFamily="18" charset="0"/>
              </a:rPr>
              <a:t>Świadczenie może być przyznane pracodawcy lub przedsiębiorcy za zatrudnienie bezrobotnego rodzica lub opiekuna, który w ostatnich 3 latach poprzedzających rejestrację w PUP zrezygnował z pracy z powodów opieki lub wychowania</a:t>
            </a:r>
          </a:p>
          <a:p>
            <a:pPr lvl="0"/>
            <a:r>
              <a:rPr lang="pl-PL" sz="2000" b="1" u="sng" dirty="0" smtClean="0">
                <a:latin typeface="Palatino Linotype" pitchFamily="18" charset="0"/>
                <a:cs typeface="Times New Roman" pitchFamily="18" charset="0"/>
              </a:rPr>
              <a:t>Świadczenie jest wypłacane:</a:t>
            </a:r>
          </a:p>
          <a:p>
            <a:pPr lvl="0"/>
            <a:r>
              <a:rPr lang="pl-PL" sz="1600" b="1" dirty="0" smtClean="0">
                <a:latin typeface="Palatino Linotype" pitchFamily="18" charset="0"/>
                <a:cs typeface="Times New Roman" pitchFamily="18" charset="0"/>
              </a:rPr>
              <a:t>przez 12 </a:t>
            </a:r>
            <a:r>
              <a:rPr lang="pl-PL" sz="1600" b="1" dirty="0" err="1" smtClean="0">
                <a:latin typeface="Palatino Linotype" pitchFamily="18" charset="0"/>
                <a:cs typeface="Times New Roman" pitchFamily="18" charset="0"/>
              </a:rPr>
              <a:t>m-cy</a:t>
            </a:r>
            <a:r>
              <a:rPr lang="pl-PL" sz="1600" b="1" dirty="0" smtClean="0">
                <a:latin typeface="Palatino Linotype" pitchFamily="18" charset="0"/>
                <a:cs typeface="Times New Roman" pitchFamily="18" charset="0"/>
              </a:rPr>
              <a:t> w wysokości 50% minimalnego wynagrodzenia, jeśli po upływie okresu przysługiwania świadczenia bezrobotny będzie zatrudniany przez kolejne 6 miesięcy</a:t>
            </a:r>
          </a:p>
          <a:p>
            <a:r>
              <a:rPr lang="pl-PL" sz="1600" b="1" dirty="0" smtClean="0">
                <a:latin typeface="Palatino Linotype" pitchFamily="18" charset="0"/>
                <a:cs typeface="Times New Roman" pitchFamily="18" charset="0"/>
              </a:rPr>
              <a:t>przez </a:t>
            </a:r>
            <a:r>
              <a:rPr lang="pl-PL" sz="1600" b="1" dirty="0" smtClean="0">
                <a:latin typeface="Palatino Linotype" pitchFamily="18" charset="0"/>
                <a:cs typeface="Times New Roman" pitchFamily="18" charset="0"/>
              </a:rPr>
              <a:t>18 </a:t>
            </a:r>
            <a:r>
              <a:rPr lang="pl-PL" sz="1600" b="1" dirty="0" err="1" smtClean="0">
                <a:latin typeface="Palatino Linotype" pitchFamily="18" charset="0"/>
                <a:cs typeface="Times New Roman" pitchFamily="18" charset="0"/>
              </a:rPr>
              <a:t>m-cy</a:t>
            </a:r>
            <a:r>
              <a:rPr lang="pl-PL" sz="1600" b="1" dirty="0" smtClean="0">
                <a:latin typeface="Palatino Linotype" pitchFamily="18" charset="0"/>
                <a:cs typeface="Times New Roman" pitchFamily="18" charset="0"/>
              </a:rPr>
              <a:t> w wysokości </a:t>
            </a:r>
            <a:r>
              <a:rPr lang="pl-PL" sz="1600" b="1" dirty="0" smtClean="0">
                <a:latin typeface="Palatino Linotype" pitchFamily="18" charset="0"/>
                <a:cs typeface="Times New Roman" pitchFamily="18" charset="0"/>
              </a:rPr>
              <a:t>1/3 minimalnego </a:t>
            </a:r>
            <a:r>
              <a:rPr lang="pl-PL" sz="1600" b="1" dirty="0" smtClean="0">
                <a:latin typeface="Palatino Linotype" pitchFamily="18" charset="0"/>
                <a:cs typeface="Times New Roman" pitchFamily="18" charset="0"/>
              </a:rPr>
              <a:t>wynagrodzenia, jeśli po upływie okresu przysługiwania świadczenia bezrobotny będzie zatrudniany przez kolejne </a:t>
            </a:r>
            <a:r>
              <a:rPr lang="pl-PL" sz="1600" b="1" dirty="0" smtClean="0">
                <a:latin typeface="Palatino Linotype" pitchFamily="18" charset="0"/>
                <a:cs typeface="Times New Roman" pitchFamily="18" charset="0"/>
              </a:rPr>
              <a:t>9 </a:t>
            </a:r>
            <a:r>
              <a:rPr lang="pl-PL" sz="1600" b="1" dirty="0" smtClean="0">
                <a:latin typeface="Palatino Linotype" pitchFamily="18" charset="0"/>
                <a:cs typeface="Times New Roman" pitchFamily="18" charset="0"/>
              </a:rPr>
              <a:t>miesięcy</a:t>
            </a:r>
          </a:p>
          <a:p>
            <a:pPr lvl="0"/>
            <a:endParaRPr lang="pl-PL" sz="1600" b="1" dirty="0">
              <a:latin typeface="Palatino Linotype" pitchFamily="18" charset="0"/>
              <a:cs typeface="Times New Roman" pitchFamily="18" charset="0"/>
            </a:endParaRPr>
          </a:p>
        </p:txBody>
      </p:sp>
    </p:spTree>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r>
              <a:rPr lang="pl-PL" sz="2400" dirty="0" smtClean="0">
                <a:solidFill>
                  <a:schemeClr val="accent5">
                    <a:lumMod val="75000"/>
                  </a:schemeClr>
                </a:solidFill>
                <a:latin typeface="Times New Roman" pitchFamily="18" charset="0"/>
                <a:cs typeface="Times New Roman" pitchFamily="18" charset="0"/>
              </a:rPr>
              <a:t>DOFINANSOWANIE DO WYNAGRODZENIA ZA ZATRUDNIENIE BEZROBOTNEGO 50+</a:t>
            </a: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1420785"/>
            <a:ext cx="7959834" cy="1277955"/>
          </a:xfrm>
        </p:spPr>
        <p:txBody>
          <a:bodyPr/>
          <a:lstStyle/>
          <a:p>
            <a:pPr lvl="0"/>
            <a:r>
              <a:rPr lang="pl-PL" sz="2000" b="1" dirty="0" smtClean="0">
                <a:latin typeface="Palatino Linotype" pitchFamily="18" charset="0"/>
                <a:cs typeface="Times New Roman" pitchFamily="18" charset="0"/>
              </a:rPr>
              <a:t>Taki rodzaj dofinansowania może otrzymać pracodawca albo przedsiębiorca</a:t>
            </a:r>
          </a:p>
          <a:p>
            <a:pPr lvl="0"/>
            <a:r>
              <a:rPr lang="pl-PL" sz="2000" b="1" dirty="0" smtClean="0">
                <a:latin typeface="Palatino Linotype" pitchFamily="18" charset="0"/>
                <a:cs typeface="Times New Roman" pitchFamily="18" charset="0"/>
              </a:rPr>
              <a:t>Przysługuje przez okres 12 </a:t>
            </a:r>
            <a:r>
              <a:rPr lang="pl-PL" sz="2000" b="1" dirty="0" err="1" smtClean="0">
                <a:latin typeface="Palatino Linotype" pitchFamily="18" charset="0"/>
                <a:cs typeface="Times New Roman" pitchFamily="18" charset="0"/>
              </a:rPr>
              <a:t>m-cy</a:t>
            </a:r>
            <a:r>
              <a:rPr lang="pl-PL" sz="2000" b="1" dirty="0" smtClean="0">
                <a:latin typeface="Palatino Linotype" pitchFamily="18" charset="0"/>
                <a:cs typeface="Times New Roman" pitchFamily="18" charset="0"/>
              </a:rPr>
              <a:t> w przypadku bezrobotnych </a:t>
            </a:r>
            <a:br>
              <a:rPr lang="pl-PL" sz="2000" b="1" dirty="0" smtClean="0">
                <a:latin typeface="Palatino Linotype" pitchFamily="18" charset="0"/>
                <a:cs typeface="Times New Roman" pitchFamily="18" charset="0"/>
              </a:rPr>
            </a:br>
            <a:r>
              <a:rPr lang="pl-PL" sz="2000" b="1" dirty="0" smtClean="0">
                <a:latin typeface="Palatino Linotype" pitchFamily="18" charset="0"/>
                <a:cs typeface="Times New Roman" pitchFamily="18" charset="0"/>
              </a:rPr>
              <a:t>w wieku 50-60 lat oraz 24 </a:t>
            </a:r>
            <a:r>
              <a:rPr lang="pl-PL" sz="2000" b="1" dirty="0" err="1" smtClean="0">
                <a:latin typeface="Palatino Linotype" pitchFamily="18" charset="0"/>
                <a:cs typeface="Times New Roman" pitchFamily="18" charset="0"/>
              </a:rPr>
              <a:t>m-cy</a:t>
            </a:r>
            <a:r>
              <a:rPr lang="pl-PL" sz="2000" b="1" dirty="0" smtClean="0">
                <a:latin typeface="Palatino Linotype" pitchFamily="18" charset="0"/>
                <a:cs typeface="Times New Roman" pitchFamily="18" charset="0"/>
              </a:rPr>
              <a:t> w przypadku bezrobotnych powyżej 60 roku życia</a:t>
            </a:r>
          </a:p>
          <a:p>
            <a:pPr lvl="0"/>
            <a:r>
              <a:rPr lang="pl-PL" sz="2000" b="1" dirty="0" smtClean="0">
                <a:latin typeface="Palatino Linotype" pitchFamily="18" charset="0"/>
                <a:cs typeface="Times New Roman" pitchFamily="18" charset="0"/>
              </a:rPr>
              <a:t>Wysokość dofinansowania to </a:t>
            </a:r>
            <a:r>
              <a:rPr lang="pl-PL" sz="2000" b="1" dirty="0" err="1" smtClean="0">
                <a:latin typeface="Palatino Linotype" pitchFamily="18" charset="0"/>
                <a:cs typeface="Times New Roman" pitchFamily="18" charset="0"/>
              </a:rPr>
              <a:t>max</a:t>
            </a:r>
            <a:r>
              <a:rPr lang="pl-PL" sz="2000" b="1" dirty="0" smtClean="0">
                <a:latin typeface="Palatino Linotype" pitchFamily="18" charset="0"/>
                <a:cs typeface="Times New Roman" pitchFamily="18" charset="0"/>
              </a:rPr>
              <a:t>. 50% minimalnego wynagrodzenia za pracę miesięcznie.</a:t>
            </a:r>
          </a:p>
          <a:p>
            <a:pPr lvl="0"/>
            <a:r>
              <a:rPr lang="pl-PL" sz="2000" b="1" dirty="0" smtClean="0">
                <a:latin typeface="Palatino Linotype" pitchFamily="18" charset="0"/>
                <a:cs typeface="Times New Roman" pitchFamily="18" charset="0"/>
              </a:rPr>
              <a:t>Pracodawca jest zobowiązany do dalszego zatrudnienia po ustaniu dofinansowania przez okres równy co najmniej połowie okresu dofinansowania</a:t>
            </a:r>
            <a:endParaRPr lang="pl-PL" sz="1600" b="1" dirty="0" smtClean="0">
              <a:latin typeface="Palatino Linotype" pitchFamily="18" charset="0"/>
              <a:cs typeface="Times New Roman" pitchFamily="18" charset="0"/>
            </a:endParaRPr>
          </a:p>
          <a:p>
            <a:pPr lvl="0"/>
            <a:endParaRPr lang="pl-PL" sz="1600" b="1" dirty="0">
              <a:latin typeface="Palatino Linotype" pitchFamily="18" charset="0"/>
              <a:cs typeface="Times New Roman" pitchFamily="18" charset="0"/>
            </a:endParaRPr>
          </a:p>
        </p:txBody>
      </p:sp>
    </p:spTree>
  </p:cSld>
  <p:clrMapOvr>
    <a:masterClrMapping/>
  </p:clrMapOvr>
  <p:transition spd="med">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r>
              <a:rPr lang="pl-PL" sz="2400" dirty="0" smtClean="0">
                <a:solidFill>
                  <a:schemeClr val="accent5">
                    <a:lumMod val="75000"/>
                  </a:schemeClr>
                </a:solidFill>
                <a:latin typeface="Times New Roman" pitchFamily="18" charset="0"/>
                <a:cs typeface="Times New Roman" pitchFamily="18" charset="0"/>
              </a:rPr>
              <a:t>BON ZATRUDNIENIOWY DLA BEZROBOTNEGO DO 30 ROKU ŻYCIA</a:t>
            </a: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1420785"/>
            <a:ext cx="7959834" cy="1277955"/>
          </a:xfrm>
        </p:spPr>
        <p:txBody>
          <a:bodyPr/>
          <a:lstStyle/>
          <a:p>
            <a:pPr lvl="0"/>
            <a:r>
              <a:rPr lang="pl-PL" sz="2000" b="1" dirty="0" smtClean="0">
                <a:latin typeface="Palatino Linotype" pitchFamily="18" charset="0"/>
                <a:cs typeface="Times New Roman" pitchFamily="18" charset="0"/>
              </a:rPr>
              <a:t>Stanowi gwarancję zrefundowania pracodawcy części kosztów wynagrodzenia i składek na ubezpieczenie społeczne w związku z zatrudnieniem bezrobotnego posiadacza bonu. Ma to na celu zachęcenie młodych do samodzielnego poszukiwania pracy oraz zachęcenie pracodawcy do zatrudnienia osoby młodej, często bez doświadczenia.</a:t>
            </a:r>
          </a:p>
          <a:p>
            <a:pPr lvl="0"/>
            <a:r>
              <a:rPr lang="pl-PL" sz="2000" b="1" dirty="0" smtClean="0">
                <a:latin typeface="Palatino Linotype" pitchFamily="18" charset="0"/>
                <a:cs typeface="Times New Roman" pitchFamily="18" charset="0"/>
              </a:rPr>
              <a:t>Każdy urząd projektuje własny bon zatrudnieniowy. Powinna </a:t>
            </a:r>
            <a:br>
              <a:rPr lang="pl-PL" sz="2000" b="1" dirty="0" smtClean="0">
                <a:latin typeface="Palatino Linotype" pitchFamily="18" charset="0"/>
                <a:cs typeface="Times New Roman" pitchFamily="18" charset="0"/>
              </a:rPr>
            </a:br>
            <a:r>
              <a:rPr lang="pl-PL" sz="2000" b="1" dirty="0" smtClean="0">
                <a:latin typeface="Palatino Linotype" pitchFamily="18" charset="0"/>
                <a:cs typeface="Times New Roman" pitchFamily="18" charset="0"/>
              </a:rPr>
              <a:t>w nim znajdować się gwarancja złożona przez pracodawcę, iż zatrudni okaziciela bonu przez 18 miesięcy i nawiąże kontakt z PUP. Bezrobotny ma określony czas na znalezienie pracodawcy.</a:t>
            </a:r>
          </a:p>
          <a:p>
            <a:pPr lvl="0"/>
            <a:r>
              <a:rPr lang="pl-PL" sz="2000" b="1" dirty="0" smtClean="0">
                <a:latin typeface="Palatino Linotype" pitchFamily="18" charset="0"/>
                <a:cs typeface="Times New Roman" pitchFamily="18" charset="0"/>
              </a:rPr>
              <a:t>Pracodawca uzyskuje refundację części kosztów wynagrodzenia i składek w wysokości zasiłku przez pierwsze 12 miesięcy okresu zatrudnienia</a:t>
            </a:r>
          </a:p>
          <a:p>
            <a:pPr lvl="0"/>
            <a:r>
              <a:rPr lang="pl-PL" sz="2000" b="1" dirty="0" smtClean="0">
                <a:latin typeface="Palatino Linotype" pitchFamily="18" charset="0"/>
                <a:cs typeface="Times New Roman" pitchFamily="18" charset="0"/>
              </a:rPr>
              <a:t>Deklaracja pracodawcy znajduje odzwierciedlenie w umowie </a:t>
            </a:r>
            <a:br>
              <a:rPr lang="pl-PL" sz="2000" b="1" dirty="0" smtClean="0">
                <a:latin typeface="Palatino Linotype" pitchFamily="18" charset="0"/>
                <a:cs typeface="Times New Roman" pitchFamily="18" charset="0"/>
              </a:rPr>
            </a:br>
            <a:r>
              <a:rPr lang="pl-PL" sz="2000" b="1" dirty="0" smtClean="0">
                <a:latin typeface="Palatino Linotype" pitchFamily="18" charset="0"/>
                <a:cs typeface="Times New Roman" pitchFamily="18" charset="0"/>
              </a:rPr>
              <a:t>z PUP, w której ustalane są ewentualne sankcje za niewywiązanie się z umowy.</a:t>
            </a:r>
            <a:endParaRPr lang="pl-PL" sz="1600" b="1" dirty="0" smtClean="0">
              <a:latin typeface="Palatino Linotype" pitchFamily="18" charset="0"/>
              <a:cs typeface="Times New Roman" pitchFamily="18" charset="0"/>
            </a:endParaRPr>
          </a:p>
          <a:p>
            <a:pPr lvl="0"/>
            <a:endParaRPr lang="pl-PL" sz="1600" b="1" dirty="0">
              <a:latin typeface="Palatino Linotype" pitchFamily="18" charset="0"/>
              <a:cs typeface="Times New Roman" pitchFamily="18" charset="0"/>
            </a:endParaRPr>
          </a:p>
        </p:txBody>
      </p:sp>
    </p:spTree>
  </p:cSld>
  <p:clrMapOvr>
    <a:masterClrMapping/>
  </p:clrMapOvr>
  <p:transition spd="med">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r>
              <a:rPr lang="pl-PL" sz="2400" dirty="0" smtClean="0">
                <a:solidFill>
                  <a:schemeClr val="accent5">
                    <a:lumMod val="75000"/>
                  </a:schemeClr>
                </a:solidFill>
                <a:latin typeface="Times New Roman" pitchFamily="18" charset="0"/>
                <a:cs typeface="Times New Roman" pitchFamily="18" charset="0"/>
              </a:rPr>
              <a:t>INNE FORMY:</a:t>
            </a: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1420785"/>
            <a:ext cx="7959834" cy="1277955"/>
          </a:xfrm>
        </p:spPr>
        <p:txBody>
          <a:bodyPr/>
          <a:lstStyle/>
          <a:p>
            <a:pPr lvl="0"/>
            <a:r>
              <a:rPr lang="pl-PL" sz="2000" b="1" dirty="0" smtClean="0">
                <a:latin typeface="Palatino Linotype" pitchFamily="18" charset="0"/>
                <a:cs typeface="Times New Roman" pitchFamily="18" charset="0"/>
              </a:rPr>
              <a:t>Refundacja składek na ubezpieczenie społeczne młodych bezrobotnych (do 30 roku życia, którzy podjęli pierwsze zatrudnienie w życiu) – wypłacana przez 6 miesięcy w wysokości do 50% min. wynagrodzenia miesięcznie pod warunkiem dalszego zatrudnienia przez kolejne 6 miesięcy</a:t>
            </a:r>
          </a:p>
          <a:p>
            <a:pPr lvl="0"/>
            <a:r>
              <a:rPr lang="pl-PL" sz="2000" b="1" dirty="0" smtClean="0">
                <a:latin typeface="Palatino Linotype" pitchFamily="18" charset="0"/>
                <a:cs typeface="Times New Roman" pitchFamily="18" charset="0"/>
              </a:rPr>
              <a:t>Zwolnienie z opłacania składki na FP oraz FGŚP za zatrudnionych bezrobotnych do 30 roku życia</a:t>
            </a:r>
          </a:p>
          <a:p>
            <a:r>
              <a:rPr lang="pl-PL" sz="2000" b="1" dirty="0" smtClean="0">
                <a:latin typeface="Palatino Linotype" pitchFamily="18" charset="0"/>
                <a:cs typeface="Times New Roman" pitchFamily="18" charset="0"/>
              </a:rPr>
              <a:t>Zwolnienie z opłacania składki na FP oraz FGŚP za zatrudnionych </a:t>
            </a:r>
            <a:r>
              <a:rPr lang="pl-PL" sz="2000" b="1" dirty="0" smtClean="0">
                <a:latin typeface="Palatino Linotype" pitchFamily="18" charset="0"/>
                <a:cs typeface="Times New Roman" pitchFamily="18" charset="0"/>
              </a:rPr>
              <a:t>pracowników powracających z urlopów z tytułu opieki nad małym dzieckiem</a:t>
            </a:r>
          </a:p>
          <a:p>
            <a:r>
              <a:rPr lang="pl-PL" sz="2000" b="1" dirty="0" smtClean="0">
                <a:latin typeface="Palatino Linotype" pitchFamily="18" charset="0"/>
                <a:cs typeface="Times New Roman" pitchFamily="18" charset="0"/>
              </a:rPr>
              <a:t>Zwolnienie z opłacania składki na FP oraz FGŚP za zatrudnionych </a:t>
            </a:r>
            <a:r>
              <a:rPr lang="pl-PL" sz="2000" b="1" dirty="0" smtClean="0">
                <a:latin typeface="Palatino Linotype" pitchFamily="18" charset="0"/>
                <a:cs typeface="Times New Roman" pitchFamily="18" charset="0"/>
              </a:rPr>
              <a:t>bezrobotnych powyżej 50 roku życia</a:t>
            </a:r>
          </a:p>
          <a:p>
            <a:r>
              <a:rPr lang="pl-PL" sz="2000" b="1" dirty="0" smtClean="0">
                <a:latin typeface="Palatino Linotype" pitchFamily="18" charset="0"/>
                <a:cs typeface="Times New Roman" pitchFamily="18" charset="0"/>
              </a:rPr>
              <a:t>Refundacja kosztów wyposażenia/doposażenia stanowiska pracy</a:t>
            </a:r>
            <a:endParaRPr lang="pl-PL" sz="2000" b="1" dirty="0" smtClean="0">
              <a:latin typeface="Palatino Linotype" pitchFamily="18" charset="0"/>
              <a:cs typeface="Times New Roman" pitchFamily="18" charset="0"/>
            </a:endParaRPr>
          </a:p>
          <a:p>
            <a:endParaRPr lang="pl-PL" sz="2000" b="1" dirty="0" smtClean="0">
              <a:latin typeface="Palatino Linotype" pitchFamily="18" charset="0"/>
              <a:cs typeface="Times New Roman" pitchFamily="18" charset="0"/>
            </a:endParaRPr>
          </a:p>
          <a:p>
            <a:pPr lvl="0"/>
            <a:endParaRPr lang="pl-PL" sz="1600" b="1" dirty="0" smtClean="0">
              <a:latin typeface="Palatino Linotype" pitchFamily="18" charset="0"/>
              <a:cs typeface="Times New Roman" pitchFamily="18" charset="0"/>
            </a:endParaRPr>
          </a:p>
          <a:p>
            <a:pPr lvl="0"/>
            <a:endParaRPr lang="pl-PL" sz="1600" b="1" dirty="0">
              <a:latin typeface="Palatino Linotype" pitchFamily="18" charset="0"/>
              <a:cs typeface="Times New Roman" pitchFamily="18" charset="0"/>
            </a:endParaRPr>
          </a:p>
        </p:txBody>
      </p:sp>
    </p:spTree>
  </p:cSld>
  <p:clrMapOvr>
    <a:masterClrMapping/>
  </p:clrMapOvr>
  <p:transition spd="med">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190440" y="1128681"/>
            <a:ext cx="7850295" cy="584208"/>
          </a:xfrm>
          <a:prstGeom prst="rect">
            <a:avLst/>
          </a:prstGeom>
        </p:spPr>
        <p:txBody>
          <a:bodyPr/>
          <a:lstStyle/>
          <a:p>
            <a:pPr algn="ctr" fontAlgn="auto">
              <a:spcAft>
                <a:spcPts val="0"/>
              </a:spcAft>
              <a:defRPr/>
            </a:pPr>
            <a:endParaRPr lang="pl-PL" sz="3600" b="1" cap="all" dirty="0">
              <a:ln w="500">
                <a:solidFill>
                  <a:schemeClr val="tx2">
                    <a:shade val="20000"/>
                    <a:satMod val="120000"/>
                  </a:schemeClr>
                </a:solidFill>
              </a:ln>
              <a:solidFill>
                <a:srgbClr val="CC3399"/>
              </a:solidFill>
              <a:effectLst>
                <a:outerShdw blurRad="38100" dist="38100" dir="2700000" algn="tl">
                  <a:srgbClr val="000000">
                    <a:alpha val="43137"/>
                  </a:srgbClr>
                </a:outerShdw>
              </a:effectLst>
              <a:latin typeface="Times New Roman" pitchFamily="18" charset="0"/>
              <a:ea typeface="+mj-ea"/>
              <a:cs typeface="Times New Roman" pitchFamily="18" charset="0"/>
            </a:endParaRPr>
          </a:p>
          <a:p>
            <a:pPr algn="ctr" fontAlgn="auto">
              <a:spcAft>
                <a:spcPts val="0"/>
              </a:spcAft>
              <a:defRPr/>
            </a:pPr>
            <a:r>
              <a:rPr lang="pl-PL" sz="4400" b="1" cap="all" dirty="0" smtClean="0">
                <a:ln w="500">
                  <a:solidFill>
                    <a:schemeClr val="tx2">
                      <a:shade val="20000"/>
                      <a:satMod val="120000"/>
                    </a:schemeClr>
                  </a:solidFill>
                </a:ln>
                <a:solidFill>
                  <a:srgbClr val="CC3399"/>
                </a:solidFill>
                <a:effectLst>
                  <a:outerShdw blurRad="38100" dist="38100" dir="2700000" algn="tl">
                    <a:srgbClr val="000000">
                      <a:alpha val="43137"/>
                    </a:srgbClr>
                  </a:outerShdw>
                </a:effectLst>
                <a:latin typeface="Times New Roman" pitchFamily="18" charset="0"/>
                <a:ea typeface="+mj-ea"/>
                <a:cs typeface="Times New Roman" pitchFamily="18" charset="0"/>
              </a:rPr>
              <a:t>DZIĘKUJĘ ZA UWAGĘ</a:t>
            </a:r>
            <a:endParaRPr lang="pl-PL" sz="4400" b="1" cap="all" dirty="0">
              <a:ln w="500">
                <a:solidFill>
                  <a:schemeClr val="tx2">
                    <a:shade val="20000"/>
                    <a:satMod val="120000"/>
                  </a:schemeClr>
                </a:solidFill>
              </a:ln>
              <a:solidFill>
                <a:srgbClr val="CC3399"/>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pic>
        <p:nvPicPr>
          <p:cNvPr id="61443" name="Picture 2" descr="https://encrypted-tbn3.gstatic.com/images?q=tbn:ANd9GcR0kB7jXlFuB0RRi0gL18fUJiztUHSwICOIVU3dES8WDes3hsNj"/>
          <p:cNvPicPr>
            <a:picLocks noChangeAspect="1" noChangeArrowheads="1"/>
          </p:cNvPicPr>
          <p:nvPr/>
        </p:nvPicPr>
        <p:blipFill>
          <a:blip r:embed="rId3"/>
          <a:srcRect/>
          <a:stretch>
            <a:fillRect/>
          </a:stretch>
        </p:blipFill>
        <p:spPr bwMode="auto">
          <a:xfrm>
            <a:off x="2308225" y="4670425"/>
            <a:ext cx="3797300" cy="1673225"/>
          </a:xfrm>
          <a:prstGeom prst="rect">
            <a:avLst/>
          </a:prstGeom>
          <a:noFill/>
          <a:ln w="9525">
            <a:noFill/>
            <a:miter lim="800000"/>
            <a:headEnd/>
            <a:tailEnd/>
          </a:ln>
        </p:spPr>
      </p:pic>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fontScale="90000"/>
          </a:bodyPr>
          <a:lstStyle/>
          <a:p>
            <a:pPr algn="ctr"/>
            <a:r>
              <a:rPr lang="pl-PL" sz="2400" dirty="0" smtClean="0">
                <a:solidFill>
                  <a:schemeClr val="accent5">
                    <a:lumMod val="75000"/>
                  </a:schemeClr>
                </a:solidFill>
                <a:latin typeface="Times New Roman" pitchFamily="18" charset="0"/>
                <a:cs typeface="Times New Roman" pitchFamily="18" charset="0"/>
              </a:rPr>
              <a:t>DZIAŁANIE 10.5</a:t>
            </a:r>
            <a:br>
              <a:rPr lang="pl-PL" sz="2400" dirty="0" smtClean="0">
                <a:solidFill>
                  <a:schemeClr val="accent5">
                    <a:lumMod val="75000"/>
                  </a:schemeClr>
                </a:solidFill>
                <a:latin typeface="Times New Roman" pitchFamily="18" charset="0"/>
                <a:cs typeface="Times New Roman" pitchFamily="18" charset="0"/>
              </a:rPr>
            </a:br>
            <a:r>
              <a:rPr lang="pl-PL" sz="2400" dirty="0" smtClean="0">
                <a:solidFill>
                  <a:schemeClr val="accent5">
                    <a:lumMod val="75000"/>
                  </a:schemeClr>
                </a:solidFill>
                <a:latin typeface="Times New Roman" pitchFamily="18" charset="0"/>
                <a:cs typeface="Times New Roman" pitchFamily="18" charset="0"/>
              </a:rPr>
              <a:t>NOWA FORMUŁA WSPARCIA POTENCJAŁU OSOBOWEGO PRZEDSIĘBIORSTW</a:t>
            </a: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28638" y="1347759"/>
            <a:ext cx="7959834" cy="4597422"/>
          </a:xfrm>
        </p:spPr>
        <p:txBody>
          <a:bodyPr/>
          <a:lstStyle/>
          <a:p>
            <a:pPr marL="457200" indent="-457200"/>
            <a:r>
              <a:rPr lang="pl-PL" sz="2000" dirty="0" smtClean="0"/>
              <a:t>Podmiotowy System Finansowania usług rozwojowych (PSF) </a:t>
            </a:r>
            <a:br>
              <a:rPr lang="pl-PL" sz="2000" dirty="0" smtClean="0"/>
            </a:br>
            <a:r>
              <a:rPr lang="pl-PL" sz="2000" dirty="0" smtClean="0"/>
              <a:t>oznacza </a:t>
            </a:r>
            <a:r>
              <a:rPr lang="pl-PL" sz="2000" b="1" dirty="0" smtClean="0">
                <a:solidFill>
                  <a:srgbClr val="FF0000"/>
                </a:solidFill>
                <a:effectLst>
                  <a:outerShdw blurRad="38100" dist="38100" dir="2700000" algn="tl">
                    <a:srgbClr val="000000">
                      <a:alpha val="43137"/>
                    </a:srgbClr>
                  </a:outerShdw>
                </a:effectLst>
              </a:rPr>
              <a:t>popytowy system dystrybucji środków finansowych </a:t>
            </a:r>
            <a:br>
              <a:rPr lang="pl-PL" sz="2000" b="1" dirty="0" smtClean="0">
                <a:solidFill>
                  <a:srgbClr val="FF0000"/>
                </a:solidFill>
                <a:effectLst>
                  <a:outerShdw blurRad="38100" dist="38100" dir="2700000" algn="tl">
                    <a:srgbClr val="000000">
                      <a:alpha val="43137"/>
                    </a:srgbClr>
                  </a:outerShdw>
                </a:effectLst>
              </a:rPr>
            </a:br>
            <a:r>
              <a:rPr lang="pl-PL" sz="2000" dirty="0" smtClean="0"/>
              <a:t>i jest zintegrowany z Rejestrem Usług Rozwojowych (RUR), stanowiącym  ogólnodostępny, elektroniczny rejestr podmiotów </a:t>
            </a:r>
            <a:br>
              <a:rPr lang="pl-PL" sz="2000" dirty="0" smtClean="0"/>
            </a:br>
            <a:r>
              <a:rPr lang="pl-PL" sz="2000" dirty="0" smtClean="0"/>
              <a:t>i zbiór ofert tych podmiotów, w zakresie  świadczenia wysokiej jakości usług rozwojowych, skierowany do przedsiębiorców </a:t>
            </a:r>
            <a:br>
              <a:rPr lang="pl-PL" sz="2000" dirty="0" smtClean="0"/>
            </a:br>
            <a:r>
              <a:rPr lang="pl-PL" sz="2000" dirty="0" smtClean="0"/>
              <a:t>i ich pracowników.</a:t>
            </a:r>
          </a:p>
          <a:p>
            <a:pPr marL="457200" indent="-457200"/>
            <a:r>
              <a:rPr lang="pl-PL" sz="2000" b="1" dirty="0" smtClean="0">
                <a:solidFill>
                  <a:srgbClr val="FF0000"/>
                </a:solidFill>
                <a:effectLst>
                  <a:outerShdw blurRad="38100" dist="38100" dir="2700000" algn="tl">
                    <a:srgbClr val="000000">
                      <a:alpha val="43137"/>
                    </a:srgbClr>
                  </a:outerShdw>
                </a:effectLst>
              </a:rPr>
              <a:t>PSF w województwie świętokrzyskim jest dedykowany:</a:t>
            </a:r>
          </a:p>
          <a:p>
            <a:pPr marL="704850" lvl="1" indent="-457200"/>
            <a:r>
              <a:rPr lang="pl-PL" sz="2000" i="1" dirty="0" smtClean="0">
                <a:solidFill>
                  <a:schemeClr val="tx1"/>
                </a:solidFill>
              </a:rPr>
              <a:t>Instytucjom, potencjalnym dysponentom środków publicznych przeznaczonych na dystrybucję w ramach podmiotowego systemu finansowania usług rozwojowych;</a:t>
            </a:r>
          </a:p>
          <a:p>
            <a:pPr marL="704850" lvl="1" indent="-457200"/>
            <a:r>
              <a:rPr lang="pl-PL" sz="2000" i="1" dirty="0" smtClean="0">
                <a:solidFill>
                  <a:schemeClr val="tx1"/>
                </a:solidFill>
              </a:rPr>
              <a:t>Przedsiębiorcom z sektora MMŚP i ich pracownikom, które posiadają siedzibę lub jednostkę organizacyjną na terenie województwa świętokrzyskiego</a:t>
            </a:r>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r>
              <a:rPr lang="pl-PL" sz="2400" dirty="0" smtClean="0">
                <a:solidFill>
                  <a:schemeClr val="accent5">
                    <a:lumMod val="75000"/>
                  </a:schemeClr>
                </a:solidFill>
                <a:latin typeface="Times New Roman" pitchFamily="18" charset="0"/>
                <a:cs typeface="Times New Roman" pitchFamily="18" charset="0"/>
              </a:rPr>
              <a:t>REJESTR USŁUG ROZWOJOWYCH</a:t>
            </a:r>
            <a:br>
              <a:rPr lang="pl-PL" sz="2400" dirty="0" smtClean="0">
                <a:solidFill>
                  <a:schemeClr val="accent5">
                    <a:lumMod val="75000"/>
                  </a:schemeClr>
                </a:solidFill>
                <a:latin typeface="Times New Roman" pitchFamily="18" charset="0"/>
                <a:cs typeface="Times New Roman" pitchFamily="18" charset="0"/>
              </a:rPr>
            </a:b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1092168"/>
            <a:ext cx="7959834" cy="4597422"/>
          </a:xfrm>
        </p:spPr>
        <p:txBody>
          <a:bodyPr/>
          <a:lstStyle/>
          <a:p>
            <a:r>
              <a:rPr lang="pl-PL" sz="2000" b="1" dirty="0" smtClean="0"/>
              <a:t>Jest </a:t>
            </a:r>
            <a:r>
              <a:rPr lang="pl-PL" sz="2000" dirty="0" smtClean="0"/>
              <a:t>to jawny rejestr podmiotów, które zapewniają należyte świadczenie usług rozwojowych przedsiębiorcom lub ich pracownikom. Podmioty świadczące usługi rozwojowe spełniają odpowiednie kryteria wpisu, rejestrują się w nim za pomocą  </a:t>
            </a:r>
            <a:r>
              <a:rPr lang="pl-PL" sz="2000" b="1" dirty="0" smtClean="0">
                <a:solidFill>
                  <a:srgbClr val="FF0000"/>
                </a:solidFill>
                <a:effectLst>
                  <a:outerShdw blurRad="38100" dist="38100" dir="2700000" algn="tl">
                    <a:srgbClr val="000000">
                      <a:alpha val="43137"/>
                    </a:srgbClr>
                  </a:outerShdw>
                </a:effectLst>
              </a:rPr>
              <a:t>Karty Podmiotu</a:t>
            </a:r>
            <a:r>
              <a:rPr lang="pl-PL" sz="2000" dirty="0" smtClean="0"/>
              <a:t>, określającej informacje podstawowe o podmiocie (np. nazwę podmiotu, datę rozpoczęcie działalności gospodarczej, rodzaje świadczonych usług rozwojowych, opis kadry, jaka podmiot dysponuje, doświadczenie w realizacji usług rozwojowych). </a:t>
            </a:r>
          </a:p>
          <a:p>
            <a:r>
              <a:rPr lang="pl-PL" sz="2000" dirty="0" smtClean="0"/>
              <a:t>Usługi rozwojowe świadczone przez te podmioty, rejestrowane są za pomocą </a:t>
            </a:r>
            <a:r>
              <a:rPr lang="pl-PL" sz="2000" b="1" dirty="0" smtClean="0">
                <a:solidFill>
                  <a:srgbClr val="FF0000"/>
                </a:solidFill>
                <a:effectLst>
                  <a:outerShdw blurRad="38100" dist="38100" dir="2700000" algn="tl">
                    <a:srgbClr val="000000">
                      <a:alpha val="43137"/>
                    </a:srgbClr>
                  </a:outerShdw>
                </a:effectLst>
              </a:rPr>
              <a:t>Karty Usługi </a:t>
            </a:r>
            <a:r>
              <a:rPr lang="pl-PL" sz="2000" dirty="0" smtClean="0"/>
              <a:t>zawierającej m. in. dane z zakresu dostępności usługi, rodzaju, głównego celu usługi, opisu, programu usługi rozwojowej, itp. Z wpisanych do rejestru usług rozwojowych mogą korzystać uczestnicy zarówno indywidualni (każda osoba fizyczna) jak również uczestnicy instytucjonalni (osoby fizyczne prowadzące działalność gospodarczą, osoby prawne lub jednostki organizacyjne nie posiadające osobowości prawnej). </a:t>
            </a:r>
            <a:endParaRPr lang="pl-PL" sz="2000" dirty="0"/>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pPr algn="ctr"/>
            <a:r>
              <a:rPr lang="pl-PL" sz="2400" dirty="0" smtClean="0">
                <a:solidFill>
                  <a:schemeClr val="accent5">
                    <a:lumMod val="75000"/>
                  </a:schemeClr>
                </a:solidFill>
                <a:latin typeface="Times New Roman" pitchFamily="18" charset="0"/>
                <a:cs typeface="Times New Roman" pitchFamily="18" charset="0"/>
              </a:rPr>
              <a:t>ŚCIEŻKA DOSTĘPU</a:t>
            </a:r>
            <a:br>
              <a:rPr lang="pl-PL" sz="2400" dirty="0" smtClean="0">
                <a:solidFill>
                  <a:schemeClr val="accent5">
                    <a:lumMod val="75000"/>
                  </a:schemeClr>
                </a:solidFill>
                <a:latin typeface="Times New Roman" pitchFamily="18" charset="0"/>
                <a:cs typeface="Times New Roman" pitchFamily="18" charset="0"/>
              </a:rPr>
            </a:br>
            <a:endParaRPr lang="pl-PL" sz="2400" dirty="0">
              <a:solidFill>
                <a:schemeClr val="accent5">
                  <a:lumMod val="75000"/>
                </a:schemeClr>
              </a:solidFill>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774648" y="1114172"/>
            <a:ext cx="6787286" cy="5342191"/>
          </a:xfrm>
          <a:prstGeom prst="rect">
            <a:avLst/>
          </a:prstGeom>
          <a:noFill/>
          <a:ln w="9525">
            <a:noFill/>
            <a:miter lim="800000"/>
            <a:headEnd/>
            <a:tailEnd/>
          </a:ln>
          <a:effectLst/>
        </p:spPr>
      </p:pic>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pPr algn="ctr"/>
            <a:r>
              <a:rPr lang="pl-PL" sz="2400" dirty="0" smtClean="0">
                <a:solidFill>
                  <a:schemeClr val="accent5">
                    <a:lumMod val="75000"/>
                  </a:schemeClr>
                </a:solidFill>
                <a:latin typeface="Times New Roman" pitchFamily="18" charset="0"/>
                <a:cs typeface="Times New Roman" pitchFamily="18" charset="0"/>
              </a:rPr>
              <a:t>PSF – ZADANIA OPERATORA</a:t>
            </a:r>
            <a:br>
              <a:rPr lang="pl-PL" sz="2400" dirty="0" smtClean="0">
                <a:solidFill>
                  <a:schemeClr val="accent5">
                    <a:lumMod val="75000"/>
                  </a:schemeClr>
                </a:solidFill>
                <a:latin typeface="Times New Roman" pitchFamily="18" charset="0"/>
                <a:cs typeface="Times New Roman" pitchFamily="18" charset="0"/>
              </a:rPr>
            </a:b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1092168"/>
            <a:ext cx="7959834" cy="4597422"/>
          </a:xfrm>
        </p:spPr>
        <p:txBody>
          <a:bodyPr/>
          <a:lstStyle/>
          <a:p>
            <a:pPr lvl="0">
              <a:buNone/>
            </a:pPr>
            <a:r>
              <a:rPr lang="pl-PL" sz="2000" dirty="0" smtClean="0"/>
              <a:t>   Operator – podmiot wyłoniony w procedurze konkursowej do realizacji PSF w województwie świętokrzyskim,  odpowiedzialny w szczególności za:</a:t>
            </a:r>
          </a:p>
          <a:p>
            <a:pPr lvl="0"/>
            <a:r>
              <a:rPr lang="pl-PL" sz="2000" dirty="0" smtClean="0"/>
              <a:t>opracowanie regulaminu oraz wzorów dokumentów niezbędnych do udzielania wsparcia,</a:t>
            </a:r>
          </a:p>
          <a:p>
            <a:pPr lvl="0"/>
            <a:r>
              <a:rPr lang="pl-PL" sz="2000" dirty="0" smtClean="0"/>
              <a:t>prowadzenie punktów obsługi dla odbiorców wsparcia</a:t>
            </a:r>
          </a:p>
          <a:p>
            <a:pPr lvl="0"/>
            <a:r>
              <a:rPr lang="pl-PL" sz="2000" dirty="0" smtClean="0"/>
              <a:t>weryfikację możliwości dofinansowania usług rozwojowych dla przedsiębiorstwa.</a:t>
            </a:r>
          </a:p>
          <a:p>
            <a:pPr lvl="0"/>
            <a:r>
              <a:rPr lang="pl-PL" sz="2000" dirty="0" smtClean="0"/>
              <a:t>podpisywanie umów określających warunki refundacji z przedsiębiorcami i wydawanie zaświadczeń o udzielonej pomocy de </a:t>
            </a:r>
            <a:r>
              <a:rPr lang="pl-PL" sz="2000" dirty="0" err="1" smtClean="0"/>
              <a:t>minimis</a:t>
            </a:r>
            <a:r>
              <a:rPr lang="pl-PL" sz="2000" dirty="0" smtClean="0"/>
              <a:t>/pomocy publicznej.</a:t>
            </a:r>
          </a:p>
          <a:p>
            <a:pPr lvl="0"/>
            <a:r>
              <a:rPr lang="pl-PL" sz="2000" dirty="0" smtClean="0"/>
              <a:t>pełnienie funkcji administratora danych osobowych</a:t>
            </a:r>
          </a:p>
          <a:p>
            <a:pPr lvl="0"/>
            <a:r>
              <a:rPr lang="pl-PL" sz="2000" dirty="0" smtClean="0"/>
              <a:t>monitoring i kontrolę uczestników projektów.</a:t>
            </a:r>
          </a:p>
          <a:p>
            <a:pPr lvl="0"/>
            <a:r>
              <a:rPr lang="pl-PL" sz="2000" dirty="0" smtClean="0"/>
              <a:t>rozliczanie umów i wypłatę refundacji.</a:t>
            </a:r>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pPr algn="ctr"/>
            <a:r>
              <a:rPr lang="pl-PL" sz="2400" dirty="0" smtClean="0">
                <a:solidFill>
                  <a:schemeClr val="accent5">
                    <a:lumMod val="75000"/>
                  </a:schemeClr>
                </a:solidFill>
                <a:latin typeface="Times New Roman" pitchFamily="18" charset="0"/>
                <a:cs typeface="Times New Roman" pitchFamily="18" charset="0"/>
              </a:rPr>
              <a:t>PSF – DO KOGO KIERUJEMY WSPARCIE:</a:t>
            </a:r>
            <a:br>
              <a:rPr lang="pl-PL" sz="2400" dirty="0" smtClean="0">
                <a:solidFill>
                  <a:schemeClr val="accent5">
                    <a:lumMod val="75000"/>
                  </a:schemeClr>
                </a:solidFill>
                <a:latin typeface="Times New Roman" pitchFamily="18" charset="0"/>
                <a:cs typeface="Times New Roman" pitchFamily="18" charset="0"/>
              </a:rPr>
            </a:b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1092168"/>
            <a:ext cx="7959834" cy="4597422"/>
          </a:xfrm>
        </p:spPr>
        <p:txBody>
          <a:bodyPr/>
          <a:lstStyle/>
          <a:p>
            <a:pPr lvl="0"/>
            <a:r>
              <a:rPr lang="pl-PL" sz="2000" dirty="0" smtClean="0"/>
              <a:t>Wsparcie w ramach projektu PSF jest skierowane </a:t>
            </a:r>
            <a:r>
              <a:rPr lang="pl-PL" sz="2000" b="1" dirty="0" smtClean="0">
                <a:solidFill>
                  <a:srgbClr val="FF0000"/>
                </a:solidFill>
                <a:effectLst>
                  <a:outerShdw blurRad="38100" dist="38100" dir="2700000" algn="tl">
                    <a:srgbClr val="000000">
                      <a:alpha val="43137"/>
                    </a:srgbClr>
                  </a:outerShdw>
                </a:effectLst>
              </a:rPr>
              <a:t>wyłącznie do mikro, małych i średnich przedsiębiorstw</a:t>
            </a:r>
            <a:r>
              <a:rPr lang="pl-PL" sz="2000" dirty="0" smtClean="0"/>
              <a:t>, w rozumieniu art. 2 załącznika I do rozporządzenia Komisji (UE) nr 651/2014 oraz ich pracowników, posiadających siedzibę lub jednostkę organizacyjną na terenie województwa świętokrzyskiego.</a:t>
            </a:r>
          </a:p>
          <a:p>
            <a:pPr lvl="0"/>
            <a:r>
              <a:rPr lang="pl-PL" sz="2000" dirty="0" smtClean="0"/>
              <a:t>Wsparcie zostanie skierowane do przedsiębiorstw prowadzących działalność: </a:t>
            </a:r>
          </a:p>
          <a:p>
            <a:pPr lvl="0"/>
            <a:r>
              <a:rPr lang="pl-PL" sz="2000" dirty="0" smtClean="0"/>
              <a:t>w obszarach stanowiących inteligentne specjalizacje regionu </a:t>
            </a:r>
            <a:r>
              <a:rPr lang="pl-PL" sz="2000" dirty="0" err="1" smtClean="0"/>
              <a:t>t.j</a:t>
            </a:r>
            <a:r>
              <a:rPr lang="pl-PL" sz="2000" dirty="0" smtClean="0"/>
              <a:t>: metalowo-odlewniczej, </a:t>
            </a:r>
            <a:r>
              <a:rPr lang="pl-PL" sz="2000" dirty="0" err="1" smtClean="0"/>
              <a:t>zasobooszczędnym</a:t>
            </a:r>
            <a:r>
              <a:rPr lang="pl-PL" sz="2000" dirty="0" smtClean="0"/>
              <a:t> budownictwie, turystyce zdrowotnej i prozdrowotnej   </a:t>
            </a:r>
            <a:r>
              <a:rPr lang="x-none" sz="2000" smtClean="0"/>
              <a:t> </a:t>
            </a:r>
            <a:endParaRPr lang="pl-PL" sz="2000" dirty="0" smtClean="0"/>
          </a:p>
          <a:p>
            <a:pPr lvl="0"/>
            <a:r>
              <a:rPr lang="pl-PL" sz="2000" dirty="0" smtClean="0"/>
              <a:t>w branżach o najwyższym potencjale do tworzenia nowych miejsc pracy </a:t>
            </a:r>
            <a:r>
              <a:rPr lang="pl-PL" sz="2000" dirty="0" err="1" smtClean="0"/>
              <a:t>t.j</a:t>
            </a:r>
            <a:r>
              <a:rPr lang="pl-PL" sz="2000" dirty="0" smtClean="0"/>
              <a:t>: metalurgicznej, maszynowej, odlewniczej, motoryzacyjnej, wydobywczej i przeróbki surowców skalnych, budowlanej oraz turystycznej</a:t>
            </a:r>
            <a:r>
              <a:rPr lang="x-none" sz="2000" smtClean="0"/>
              <a:t>  </a:t>
            </a:r>
            <a:r>
              <a:rPr lang="pl-PL" sz="2000" dirty="0" smtClean="0"/>
              <a:t>.</a:t>
            </a:r>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pPr algn="ctr"/>
            <a:r>
              <a:rPr lang="pl-PL" sz="2400" dirty="0" smtClean="0">
                <a:solidFill>
                  <a:schemeClr val="accent5">
                    <a:lumMod val="75000"/>
                  </a:schemeClr>
                </a:solidFill>
                <a:latin typeface="Times New Roman" pitchFamily="18" charset="0"/>
                <a:cs typeface="Times New Roman" pitchFamily="18" charset="0"/>
              </a:rPr>
              <a:t>PSF – DO KOGO KIERUJEMY WSPARCIE:</a:t>
            </a:r>
            <a:br>
              <a:rPr lang="pl-PL" sz="2400" dirty="0" smtClean="0">
                <a:solidFill>
                  <a:schemeClr val="accent5">
                    <a:lumMod val="75000"/>
                  </a:schemeClr>
                </a:solidFill>
                <a:latin typeface="Times New Roman" pitchFamily="18" charset="0"/>
                <a:cs typeface="Times New Roman" pitchFamily="18" charset="0"/>
              </a:rPr>
            </a:b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1241436"/>
            <a:ext cx="7959834" cy="4597422"/>
          </a:xfrm>
        </p:spPr>
        <p:txBody>
          <a:bodyPr/>
          <a:lstStyle/>
          <a:p>
            <a:pPr lvl="0">
              <a:buNone/>
            </a:pPr>
            <a:r>
              <a:rPr lang="pl-PL" sz="2000" b="1" dirty="0" smtClean="0">
                <a:solidFill>
                  <a:srgbClr val="FF0000"/>
                </a:solidFill>
                <a:effectLst>
                  <a:outerShdw blurRad="38100" dist="38100" dir="2700000" algn="tl">
                    <a:srgbClr val="000000">
                      <a:alpha val="43137"/>
                    </a:srgbClr>
                  </a:outerShdw>
                </a:effectLst>
              </a:rPr>
              <a:t>W ramach projektu PSF preferowani będą pracownicy:</a:t>
            </a:r>
          </a:p>
          <a:p>
            <a:pPr lvl="0"/>
            <a:r>
              <a:rPr lang="pl-PL" sz="2000" dirty="0" smtClean="0"/>
              <a:t>powyżej 50 roku życia </a:t>
            </a:r>
          </a:p>
          <a:p>
            <a:pPr lvl="0"/>
            <a:r>
              <a:rPr lang="pl-PL" sz="2000" dirty="0" smtClean="0"/>
              <a:t>o niskich kwalifikacjach. </a:t>
            </a:r>
          </a:p>
          <a:p>
            <a:pPr lvl="0"/>
            <a:endParaRPr lang="pl-PL" sz="2000" dirty="0" smtClean="0"/>
          </a:p>
          <a:p>
            <a:pPr lvl="0">
              <a:buNone/>
            </a:pPr>
            <a:r>
              <a:rPr lang="pl-PL" sz="2000" b="1" dirty="0" smtClean="0">
                <a:solidFill>
                  <a:srgbClr val="FF0000"/>
                </a:solidFill>
                <a:effectLst>
                  <a:outerShdw blurRad="38100" dist="38100" dir="2700000" algn="tl">
                    <a:srgbClr val="000000">
                      <a:alpha val="43137"/>
                    </a:srgbClr>
                  </a:outerShdw>
                </a:effectLst>
              </a:rPr>
              <a:t>Grupę docelową stanowią:</a:t>
            </a:r>
          </a:p>
          <a:p>
            <a:pPr lvl="0"/>
            <a:r>
              <a:rPr lang="pl-PL" sz="2000" dirty="0" err="1" smtClean="0"/>
              <a:t>mikroprzedsiębiorstwa</a:t>
            </a:r>
            <a:r>
              <a:rPr lang="pl-PL" sz="2000" dirty="0" smtClean="0"/>
              <a:t>, małe oraz średnich przedsiębiorstwa ,</a:t>
            </a:r>
          </a:p>
          <a:p>
            <a:pPr lvl="0"/>
            <a:r>
              <a:rPr lang="pl-PL" sz="2000" dirty="0" smtClean="0"/>
              <a:t>osoby pracujące (łącznie z pracującymi na własny rachunek) </a:t>
            </a:r>
          </a:p>
          <a:p>
            <a:pPr lvl="0"/>
            <a:r>
              <a:rPr lang="pl-PL" sz="2000" dirty="0" smtClean="0"/>
              <a:t>osoby pracujące (łącznie z pracującymi na własny rachunek) </a:t>
            </a:r>
            <a:br>
              <a:rPr lang="pl-PL" sz="2000" dirty="0" smtClean="0"/>
            </a:br>
            <a:r>
              <a:rPr lang="pl-PL" sz="2000" dirty="0" smtClean="0"/>
              <a:t>w wieku 50 lat i więcej</a:t>
            </a:r>
          </a:p>
          <a:p>
            <a:pPr lvl="0"/>
            <a:r>
              <a:rPr lang="pl-PL" sz="2000" dirty="0" smtClean="0"/>
              <a:t>osoby pracujące o niskich kwalifikacjach   .</a:t>
            </a:r>
          </a:p>
          <a:p>
            <a:pPr>
              <a:buNone/>
            </a:pPr>
            <a:endParaRPr lang="pl-PL" sz="2000" dirty="0"/>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430214"/>
            <a:ext cx="7239000" cy="734980"/>
          </a:xfrm>
        </p:spPr>
        <p:txBody>
          <a:bodyPr>
            <a:normAutofit/>
          </a:bodyPr>
          <a:lstStyle/>
          <a:p>
            <a:pPr algn="ctr"/>
            <a:r>
              <a:rPr lang="pl-PL" sz="2400" dirty="0" smtClean="0">
                <a:solidFill>
                  <a:schemeClr val="accent5">
                    <a:lumMod val="75000"/>
                  </a:schemeClr>
                </a:solidFill>
                <a:latin typeface="Times New Roman" pitchFamily="18" charset="0"/>
                <a:cs typeface="Times New Roman" pitchFamily="18" charset="0"/>
              </a:rPr>
              <a:t>PSF – POZIOM REFUNDACJI:</a:t>
            </a:r>
            <a:br>
              <a:rPr lang="pl-PL" sz="2400" dirty="0" smtClean="0">
                <a:solidFill>
                  <a:schemeClr val="accent5">
                    <a:lumMod val="75000"/>
                  </a:schemeClr>
                </a:solidFill>
                <a:latin typeface="Times New Roman" pitchFamily="18" charset="0"/>
                <a:cs typeface="Times New Roman" pitchFamily="18" charset="0"/>
              </a:rPr>
            </a:br>
            <a:endParaRPr lang="pl-PL" sz="2400" dirty="0">
              <a:solidFill>
                <a:schemeClr val="accent5">
                  <a:lumMod val="75000"/>
                </a:schemeClr>
              </a:solidFill>
              <a:latin typeface="Times New Roman" pitchFamily="18" charset="0"/>
              <a:cs typeface="Times New Roman" pitchFamily="18" charset="0"/>
            </a:endParaRPr>
          </a:p>
        </p:txBody>
      </p:sp>
      <p:sp>
        <p:nvSpPr>
          <p:cNvPr id="5" name="Symbol zastępczy zawartości 4"/>
          <p:cNvSpPr>
            <a:spLocks noGrp="1"/>
          </p:cNvSpPr>
          <p:nvPr>
            <p:ph idx="1"/>
          </p:nvPr>
        </p:nvSpPr>
        <p:spPr>
          <a:xfrm>
            <a:off x="190440" y="1055655"/>
            <a:ext cx="7959834" cy="4597422"/>
          </a:xfrm>
        </p:spPr>
        <p:txBody>
          <a:bodyPr/>
          <a:lstStyle/>
          <a:p>
            <a:pPr lvl="0">
              <a:buNone/>
            </a:pPr>
            <a:r>
              <a:rPr lang="pl-PL" sz="1800" dirty="0" smtClean="0"/>
              <a:t>   Poziom refundacji (dofinansowania) dla pojedynczej usługi rozwojowej</a:t>
            </a:r>
            <a:r>
              <a:rPr lang="x-none" sz="1800" smtClean="0"/>
              <a:t>  </a:t>
            </a:r>
            <a:r>
              <a:rPr lang="pl-PL" sz="1800" dirty="0" smtClean="0"/>
              <a:t>uzależniony</a:t>
            </a:r>
            <a:r>
              <a:rPr lang="x-none" sz="1800" smtClean="0"/>
              <a:t> </a:t>
            </a:r>
            <a:r>
              <a:rPr lang="pl-PL" sz="1800" dirty="0" smtClean="0"/>
              <a:t> jest od wielkości przedsiębiorstwa oraz przynależności do preferowanych grup docelowych i może wynieść maksymalnie:</a:t>
            </a:r>
          </a:p>
          <a:p>
            <a:pPr lvl="0"/>
            <a:r>
              <a:rPr lang="pl-PL" sz="1800" dirty="0" err="1" smtClean="0"/>
              <a:t>samozatrudnieni</a:t>
            </a:r>
            <a:r>
              <a:rPr lang="pl-PL" sz="1800" dirty="0" smtClean="0"/>
              <a:t>, mikro i małe przedsiębiorstwa - 80%, </a:t>
            </a:r>
          </a:p>
          <a:p>
            <a:pPr lvl="0"/>
            <a:r>
              <a:rPr lang="pl-PL" sz="1800" dirty="0" smtClean="0"/>
              <a:t>średnie przedsiębiorstwa - 50%, </a:t>
            </a:r>
          </a:p>
          <a:p>
            <a:pPr lvl="0"/>
            <a:r>
              <a:rPr lang="pl-PL" sz="1800" dirty="0" smtClean="0"/>
              <a:t>dla pracowników powyżej 50 roku życia – 80%, </a:t>
            </a:r>
          </a:p>
          <a:p>
            <a:pPr lvl="0"/>
            <a:r>
              <a:rPr lang="pl-PL" sz="1800" dirty="0" smtClean="0"/>
              <a:t>dla pracowników o niskich kwalifikacjach – 80%,</a:t>
            </a:r>
          </a:p>
          <a:p>
            <a:pPr lvl="0"/>
            <a:r>
              <a:rPr lang="pl-PL" sz="1800" dirty="0" smtClean="0"/>
              <a:t>dla przedsiębiorstw prowadzących działalność w obszarach stanowiących inteligentne specjalizacje regionu </a:t>
            </a:r>
            <a:r>
              <a:rPr lang="pl-PL" sz="1800" dirty="0" err="1" smtClean="0"/>
              <a:t>t.j</a:t>
            </a:r>
            <a:r>
              <a:rPr lang="pl-PL" sz="1800" dirty="0" smtClean="0"/>
              <a:t>: metalowo-odlewniczym, </a:t>
            </a:r>
            <a:r>
              <a:rPr lang="pl-PL" sz="1800" dirty="0" err="1" smtClean="0"/>
              <a:t>zasobooszczędnym</a:t>
            </a:r>
            <a:r>
              <a:rPr lang="pl-PL" sz="1800" dirty="0" smtClean="0"/>
              <a:t> budownictwie, turystyce zdrowotnej i prozdrowotnej – 80</a:t>
            </a:r>
            <a:r>
              <a:rPr lang="x-none" sz="1800" smtClean="0"/>
              <a:t>  </a:t>
            </a:r>
            <a:r>
              <a:rPr lang="pl-PL" sz="1800" dirty="0" smtClean="0"/>
              <a:t>%</a:t>
            </a:r>
          </a:p>
          <a:p>
            <a:pPr lvl="0"/>
            <a:r>
              <a:rPr lang="pl-PL" sz="1800" dirty="0" smtClean="0"/>
              <a:t>dla przedsiębiorstw prowadzących działalność w branżach o najwyższym potencjale do tworzenia nowych miejsc pracy </a:t>
            </a:r>
            <a:r>
              <a:rPr lang="pl-PL" sz="1800" dirty="0" err="1" smtClean="0"/>
              <a:t>t.j</a:t>
            </a:r>
            <a:r>
              <a:rPr lang="pl-PL" sz="1800" dirty="0" smtClean="0"/>
              <a:t>: metalurgicznej, maszynowej, odlewniczej, motoryzacyjnej, wydobywczej i przeróbki surowców skalnych, budowlanej oraz turystycznej  – 80%.</a:t>
            </a:r>
          </a:p>
        </p:txBody>
      </p:sp>
    </p:spTree>
  </p:cSld>
  <p:clrMapOvr>
    <a:masterClrMapping/>
  </p:clrMapOvr>
  <p:transition spd="med">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26688</TotalTime>
  <Words>1586</Words>
  <Application>Microsoft Office PowerPoint</Application>
  <PresentationFormat>Pokaz na ekranie (4:3)</PresentationFormat>
  <Paragraphs>127</Paragraphs>
  <Slides>24</Slides>
  <Notes>3</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Bogaty</vt:lpstr>
      <vt:lpstr>BERZPOŚREDNIE WSPARCIE DLA PRZEDSIĘBIORCÓW W regionalnYM programIE operacyjnYM – OŚ X</vt:lpstr>
      <vt:lpstr>    Program operacyjny wiedza edukacja rozwój 2014 – 2020  90 mln Euro  REGIONALNY PROGRAM OPERACYJNY WOJEWÓDZTWA ŚWIĘTOKRZYSKIEGO – OŚ x  147 MLN eURO     </vt:lpstr>
      <vt:lpstr>DZIAŁANIE 10.5 NOWA FORMUŁA WSPARCIA POTENCJAŁU OSOBOWEGO PRZEDSIĘBIORSTW</vt:lpstr>
      <vt:lpstr>REJESTR USŁUG ROZWOJOWYCH </vt:lpstr>
      <vt:lpstr>ŚCIEŻKA DOSTĘPU </vt:lpstr>
      <vt:lpstr>PSF – ZADANIA OPERATORA </vt:lpstr>
      <vt:lpstr>PSF – DO KOGO KIERUJEMY WSPARCIE: </vt:lpstr>
      <vt:lpstr>PSF – DO KOGO KIERUJEMY WSPARCIE: </vt:lpstr>
      <vt:lpstr>PSF – POZIOM REFUNDACJI: </vt:lpstr>
      <vt:lpstr>PSF – przewidywane rezultaty: </vt:lpstr>
      <vt:lpstr>PSF WYKLUCZA… </vt:lpstr>
      <vt:lpstr>PSF WYKLUCZA… </vt:lpstr>
      <vt:lpstr>DZIAŁANIE 10.5  KRYTERIA DOSTĘPU</vt:lpstr>
      <vt:lpstr>DZIAŁANIE 10.5  KRYTERIA DOSTĘPU</vt:lpstr>
      <vt:lpstr>BIEŻACE FORMY WSPARCIA ZATRUDNIENIA   U PRACODAWCÓW:</vt:lpstr>
      <vt:lpstr>POMOC  DLA  STARSZYCH PRACOWNIKÓW PODNOSZĄCYCH KWALIFIKACJE</vt:lpstr>
      <vt:lpstr>TRÓJSTRONNE UMOWY SZKOLENIOWE</vt:lpstr>
      <vt:lpstr>JEDNORAZOWA REFUNDACJA SKŁADEK NA UBEZPIECZENIA SPOŁECZNE</vt:lpstr>
      <vt:lpstr>GRANT NA UTWORZENIE STANOWISKA PRACY W FORMIE TELEPRACY</vt:lpstr>
      <vt:lpstr>ŚWIADCZENIE AKTYWIZACYJNE DLA PRACODAWCY</vt:lpstr>
      <vt:lpstr>DOFINANSOWANIE DO WYNAGRODZENIA ZA ZATRUDNIENIE BEZROBOTNEGO 50+</vt:lpstr>
      <vt:lpstr>BON ZATRUDNIENIOWY DLA BEZROBOTNEGO DO 30 ROKU ŻYCIA</vt:lpstr>
      <vt:lpstr>INNE FORMY:</vt:lpstr>
      <vt:lpstr>Slajd 24</vt:lpstr>
    </vt:vector>
  </TitlesOfParts>
  <Company>WUP Kielce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WUP</dc:creator>
  <cp:lastModifiedBy>p.lulek</cp:lastModifiedBy>
  <cp:revision>2537</cp:revision>
  <dcterms:created xsi:type="dcterms:W3CDTF">2006-10-19T09:43:25Z</dcterms:created>
  <dcterms:modified xsi:type="dcterms:W3CDTF">2015-08-24T12:57:39Z</dcterms:modified>
</cp:coreProperties>
</file>