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96" r:id="rId2"/>
    <p:sldId id="292" r:id="rId3"/>
    <p:sldId id="280" r:id="rId4"/>
    <p:sldId id="306" r:id="rId5"/>
    <p:sldId id="307" r:id="rId6"/>
    <p:sldId id="281" r:id="rId7"/>
    <p:sldId id="309" r:id="rId8"/>
    <p:sldId id="284" r:id="rId9"/>
    <p:sldId id="303" r:id="rId10"/>
    <p:sldId id="282" r:id="rId11"/>
    <p:sldId id="312" r:id="rId12"/>
    <p:sldId id="300" r:id="rId13"/>
    <p:sldId id="299" r:id="rId14"/>
    <p:sldId id="297" r:id="rId15"/>
    <p:sldId id="298" r:id="rId16"/>
    <p:sldId id="310" r:id="rId17"/>
    <p:sldId id="311" r:id="rId18"/>
    <p:sldId id="305" r:id="rId19"/>
    <p:sldId id="313" r:id="rId20"/>
    <p:sldId id="314" r:id="rId21"/>
  </p:sldIdLst>
  <p:sldSz cx="9144000" cy="6858000" type="screen4x3"/>
  <p:notesSz cx="6797675" cy="9928225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Styl z motywem 2 — Ak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78129" autoAdjust="0"/>
  </p:normalViewPr>
  <p:slideViewPr>
    <p:cSldViewPr>
      <p:cViewPr>
        <p:scale>
          <a:sx n="79" d="100"/>
          <a:sy n="79" d="100"/>
        </p:scale>
        <p:origin x="-894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a.stelmach\Moje%20dokumenty\GroupWise\wykresy-KFS%20od%2027.05-31.12.2014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a.stelmach\Moje%20dokumenty\GroupWise\wykresy-KFS%20od%2027.05-31.12.2014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 sz="1600"/>
            </a:pPr>
            <a:r>
              <a:rPr lang="en-US" sz="1600" dirty="0" err="1">
                <a:solidFill>
                  <a:srgbClr val="002060"/>
                </a:solidFill>
              </a:rPr>
              <a:t>Uczestnicy</a:t>
            </a:r>
            <a:r>
              <a:rPr lang="pl-PL" sz="1600" dirty="0">
                <a:solidFill>
                  <a:srgbClr val="002060"/>
                </a:solidFill>
              </a:rPr>
              <a:t> kształcenia ustawicznego w ramach KFS w</a:t>
            </a:r>
            <a:r>
              <a:rPr lang="pl-PL" sz="1600" baseline="0" dirty="0">
                <a:solidFill>
                  <a:srgbClr val="002060"/>
                </a:solidFill>
              </a:rPr>
              <a:t> 2014 r.</a:t>
            </a:r>
            <a:endParaRPr lang="en-US" sz="1600" dirty="0">
              <a:solidFill>
                <a:srgbClr val="002060"/>
              </a:solidFill>
            </a:endParaRP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3.2233218321586744E-2"/>
          <c:y val="0.15432901532469731"/>
          <c:w val="0.94669696287964"/>
          <c:h val="0.39231563796461177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Val val="1"/>
          </c:dLbls>
          <c:cat>
            <c:strRef>
              <c:f>'C:\Users\j.barwinek\Documents\GroupWise\[KFS rodaje szkoleń w 2014 r_1.xlsx]Arkusz1'!$B$66:$B$74</c:f>
              <c:strCache>
                <c:ptCount val="9"/>
                <c:pt idx="0">
                  <c:v>kielecki</c:v>
                </c:pt>
                <c:pt idx="1">
                  <c:v>konecki</c:v>
                </c:pt>
                <c:pt idx="2">
                  <c:v>m. Kielce</c:v>
                </c:pt>
                <c:pt idx="3">
                  <c:v>ostrowiecki</c:v>
                </c:pt>
                <c:pt idx="4">
                  <c:v>sandomierski</c:v>
                </c:pt>
                <c:pt idx="5">
                  <c:v>starachowicki</c:v>
                </c:pt>
                <c:pt idx="6">
                  <c:v>staszowski</c:v>
                </c:pt>
                <c:pt idx="7">
                  <c:v>kazimierski</c:v>
                </c:pt>
                <c:pt idx="8">
                  <c:v>skarżyski</c:v>
                </c:pt>
              </c:strCache>
            </c:strRef>
          </c:cat>
          <c:val>
            <c:numRef>
              <c:f>'C:\Users\j.barwinek\Documents\GroupWise\[KFS rodaje szkoleń w 2014 r_1.xlsx]Arkusz1'!$C$66:$C$74</c:f>
              <c:numCache>
                <c:formatCode>General</c:formatCode>
                <c:ptCount val="9"/>
                <c:pt idx="0">
                  <c:v>152</c:v>
                </c:pt>
                <c:pt idx="1">
                  <c:v>53</c:v>
                </c:pt>
                <c:pt idx="2">
                  <c:v>52</c:v>
                </c:pt>
                <c:pt idx="3">
                  <c:v>36</c:v>
                </c:pt>
                <c:pt idx="4">
                  <c:v>17</c:v>
                </c:pt>
                <c:pt idx="5">
                  <c:v>16</c:v>
                </c:pt>
                <c:pt idx="6">
                  <c:v>13</c:v>
                </c:pt>
                <c:pt idx="7">
                  <c:v>7</c:v>
                </c:pt>
                <c:pt idx="8">
                  <c:v>3</c:v>
                </c:pt>
              </c:numCache>
            </c:numRef>
          </c:val>
        </c:ser>
        <c:axId val="106289792"/>
        <c:axId val="106325504"/>
      </c:barChart>
      <c:catAx>
        <c:axId val="1062897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50" b="1"/>
            </a:pPr>
            <a:endParaRPr lang="pl-PL"/>
          </a:p>
        </c:txPr>
        <c:crossAx val="106325504"/>
        <c:crosses val="autoZero"/>
        <c:auto val="1"/>
        <c:lblAlgn val="ctr"/>
        <c:lblOffset val="100"/>
      </c:catAx>
      <c:valAx>
        <c:axId val="106325504"/>
        <c:scaling>
          <c:orientation val="minMax"/>
        </c:scaling>
        <c:delete val="1"/>
        <c:axPos val="l"/>
        <c:numFmt formatCode="General" sourceLinked="1"/>
        <c:tickLblPos val="none"/>
        <c:crossAx val="106289792"/>
        <c:crosses val="autoZero"/>
        <c:crossBetween val="between"/>
      </c:valAx>
    </c:plotArea>
    <c:plotVisOnly val="1"/>
    <c:dispBlanksAs val="gap"/>
  </c:chart>
  <c:spPr>
    <a:solidFill>
      <a:prstClr val="white">
        <a:alpha val="50000"/>
      </a:prstClr>
    </a:solidFill>
  </c:sp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/>
            </a:pPr>
            <a:r>
              <a:rPr lang="en-US" dirty="0" err="1">
                <a:solidFill>
                  <a:srgbClr val="002060"/>
                </a:solidFill>
              </a:rPr>
              <a:t>Uczestnicy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kształcenia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ustawicznego</a:t>
            </a:r>
            <a:r>
              <a:rPr lang="en-US" dirty="0">
                <a:solidFill>
                  <a:srgbClr val="002060"/>
                </a:solidFill>
              </a:rPr>
              <a:t> w </a:t>
            </a:r>
            <a:r>
              <a:rPr lang="en-US" dirty="0" err="1">
                <a:solidFill>
                  <a:srgbClr val="002060"/>
                </a:solidFill>
              </a:rPr>
              <a:t>ramach</a:t>
            </a:r>
            <a:r>
              <a:rPr lang="en-US" dirty="0">
                <a:solidFill>
                  <a:srgbClr val="002060"/>
                </a:solidFill>
              </a:rPr>
              <a:t> KFS w 2014 r.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43665716882666034"/>
          <c:y val="0.1059765865680842"/>
          <c:w val="0.53725123370667593"/>
          <c:h val="0.77325939617991568"/>
        </c:manualLayout>
      </c:layout>
      <c:barChart>
        <c:barDir val="bar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Val val="1"/>
          </c:dLbls>
          <c:cat>
            <c:strRef>
              <c:f>'C:\Users\j.barwinek\Documents\GroupWise\[KFS rodaje szkoleń w 2014 r_1.xlsx]Arkusz1'!$A$18:$A$29</c:f>
              <c:strCache>
                <c:ptCount val="12"/>
                <c:pt idx="0">
                  <c:v>inne</c:v>
                </c:pt>
                <c:pt idx="1">
                  <c:v>obsługa programów komputerowych</c:v>
                </c:pt>
                <c:pt idx="2">
                  <c:v>dietetyka</c:v>
                </c:pt>
                <c:pt idx="3">
                  <c:v>kierowanie ruchem drogowym</c:v>
                </c:pt>
                <c:pt idx="4">
                  <c:v>diagnostyka i mechanika samochodowa</c:v>
                </c:pt>
                <c:pt idx="5">
                  <c:v>kurs językowy</c:v>
                </c:pt>
                <c:pt idx="6">
                  <c:v>finanse i księgowość oraz zamówienia publiczne</c:v>
                </c:pt>
                <c:pt idx="7">
                  <c:v>medyczne i terapeutyczne</c:v>
                </c:pt>
                <c:pt idx="8">
                  <c:v>uprawnienia energetyczne</c:v>
                </c:pt>
                <c:pt idx="9">
                  <c:v>prawo jazdy, szkolenia okresowe kierowców</c:v>
                </c:pt>
                <c:pt idx="10">
                  <c:v>zarządzanie, coaching</c:v>
                </c:pt>
                <c:pt idx="11">
                  <c:v>obsługa i konserwacja maszyn i urządzeń</c:v>
                </c:pt>
              </c:strCache>
            </c:strRef>
          </c:cat>
          <c:val>
            <c:numRef>
              <c:f>'C:\Users\j.barwinek\Documents\GroupWise\[KFS rodaje szkoleń w 2014 r_1.xlsx]Arkusz1'!$B$18:$B$29</c:f>
              <c:numCache>
                <c:formatCode>General</c:formatCode>
                <c:ptCount val="12"/>
                <c:pt idx="0">
                  <c:v>8</c:v>
                </c:pt>
                <c:pt idx="1">
                  <c:v>6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14</c:v>
                </c:pt>
                <c:pt idx="6">
                  <c:v>19</c:v>
                </c:pt>
                <c:pt idx="7">
                  <c:v>24</c:v>
                </c:pt>
                <c:pt idx="8">
                  <c:v>25</c:v>
                </c:pt>
                <c:pt idx="9">
                  <c:v>36</c:v>
                </c:pt>
                <c:pt idx="10">
                  <c:v>48</c:v>
                </c:pt>
                <c:pt idx="11">
                  <c:v>154</c:v>
                </c:pt>
              </c:numCache>
            </c:numRef>
          </c:val>
        </c:ser>
        <c:axId val="106450944"/>
        <c:axId val="106452480"/>
      </c:barChart>
      <c:catAx>
        <c:axId val="10645094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100" b="0"/>
            </a:pPr>
            <a:endParaRPr lang="pl-PL"/>
          </a:p>
        </c:txPr>
        <c:crossAx val="106452480"/>
        <c:crosses val="autoZero"/>
        <c:auto val="1"/>
        <c:lblAlgn val="ctr"/>
        <c:lblOffset val="100"/>
      </c:catAx>
      <c:valAx>
        <c:axId val="106452480"/>
        <c:scaling>
          <c:orientation val="minMax"/>
        </c:scaling>
        <c:delete val="1"/>
        <c:axPos val="b"/>
        <c:numFmt formatCode="General" sourceLinked="1"/>
        <c:tickLblPos val="none"/>
        <c:crossAx val="106450944"/>
        <c:crosses val="autoZero"/>
        <c:crossBetween val="between"/>
      </c:valAx>
    </c:plotArea>
    <c:plotVisOnly val="1"/>
    <c:dispBlanksAs val="gap"/>
  </c:chart>
  <c:spPr>
    <a:solidFill>
      <a:prstClr val="white">
        <a:alpha val="50000"/>
      </a:prstClr>
    </a:solidFill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0.72059</cdr:y>
    </cdr:from>
    <cdr:to>
      <cdr:x>1</cdr:x>
      <cdr:y>0.83824</cdr:y>
    </cdr:to>
    <cdr:sp macro="" textlink="">
      <cdr:nvSpPr>
        <cdr:cNvPr id="3" name="pole tekstowe 1"/>
        <cdr:cNvSpPr txBox="1"/>
      </cdr:nvSpPr>
      <cdr:spPr>
        <a:xfrm xmlns:a="http://schemas.openxmlformats.org/drawingml/2006/main">
          <a:off x="0" y="3500462"/>
          <a:ext cx="7592784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l-PL" sz="1200" i="1" dirty="0"/>
            <a:t>Osoby uczestniczące w szkoleniach oraz studiach podyplomowych.</a:t>
          </a:r>
        </a:p>
        <a:p xmlns:a="http://schemas.openxmlformats.org/drawingml/2006/main">
          <a:r>
            <a:rPr lang="pl-PL" sz="1200" i="1" dirty="0"/>
            <a:t>W pięciu powiatach pracodawcy nie skorzystali z </a:t>
          </a:r>
          <a:r>
            <a:rPr lang="pl-PL" sz="1200" i="1" dirty="0" smtClean="0"/>
            <a:t>możliwości </a:t>
          </a:r>
          <a:r>
            <a:rPr lang="pl-PL" sz="1200" i="1" dirty="0"/>
            <a:t>wsparcia w ramach KFS</a:t>
          </a:r>
        </a:p>
      </cdr:txBody>
    </cdr:sp>
  </cdr:relSizeAnchor>
  <cdr:relSizeAnchor xmlns:cdr="http://schemas.openxmlformats.org/drawingml/2006/chartDrawing">
    <cdr:from>
      <cdr:x>0.79624</cdr:x>
      <cdr:y>0.13204</cdr:y>
    </cdr:from>
    <cdr:to>
      <cdr:x>0.98659</cdr:x>
      <cdr:y>0.24204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5657805" y="467867"/>
          <a:ext cx="1352561" cy="3897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l-PL" sz="1100" b="1" i="1"/>
            <a:t>Ogółem -349 osób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0.01946</cdr:x>
      <cdr:y>0.89279</cdr:y>
    </cdr:from>
    <cdr:to>
      <cdr:x>0.9987</cdr:x>
      <cdr:y>0.99445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42875" y="4600576"/>
          <a:ext cx="7191375" cy="523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l-PL" sz="1100" i="1"/>
            <a:t>Uwaga:  Osoby uczestniczące w  kilku szkoleniach i/lub studiach</a:t>
          </a:r>
          <a:r>
            <a:rPr lang="pl-PL" sz="1100" i="1" baseline="0"/>
            <a:t> podyplomowych są wykazane w każdym z  obszarów tematycznych, w których brały udział.</a:t>
          </a:r>
          <a:endParaRPr lang="pl-PL" sz="1100" i="1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E2591542-CA54-4FFD-95D0-C770841145C5}" type="datetimeFigureOut">
              <a:rPr lang="pl-PL"/>
              <a:pPr>
                <a:defRPr/>
              </a:pPr>
              <a:t>2015-08-24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C6CB9068-6EDF-46CE-95BD-83CDF1ADF3D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E82731BD-3F70-4D95-9C3A-74412FEE546F}" type="datetimeFigureOut">
              <a:rPr lang="pl-PL"/>
              <a:pPr>
                <a:defRPr/>
              </a:pPr>
              <a:t>2015-08-24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71" tIns="47786" rIns="95571" bIns="47786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5571" tIns="47786" rIns="95571" bIns="47786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E2EBD68A-AB73-4617-8A7D-D5A2A73C70B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16387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3ACB649-9178-46ED-9B51-D3EA8FEE0FEC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spcBef>
                <a:spcPct val="0"/>
              </a:spcBef>
            </a:pPr>
            <a:r>
              <a:rPr lang="pl-PL" smtClean="0"/>
              <a:t>Szansą na rozwój przedsiębiorstwa </a:t>
            </a:r>
            <a:r>
              <a:rPr lang="pl-PL" b="1" smtClean="0"/>
              <a:t>jest więc </a:t>
            </a:r>
            <a:r>
              <a:rPr lang="pl-PL" smtClean="0"/>
              <a:t>przede wszystkim wykorzystanie w pełni czynnika ludzkiego jako kluczowego potencjału rozwoju. </a:t>
            </a:r>
          </a:p>
          <a:p>
            <a:pPr algn="just">
              <a:spcBef>
                <a:spcPct val="0"/>
              </a:spcBef>
            </a:pPr>
            <a:r>
              <a:rPr lang="pl-PL" smtClean="0"/>
              <a:t>Każde przedsiębiorstwo </a:t>
            </a:r>
            <a:r>
              <a:rPr lang="pl-PL" b="1" smtClean="0"/>
              <a:t>– niezależnie od wielkości - </a:t>
            </a:r>
            <a:r>
              <a:rPr lang="pl-PL" smtClean="0"/>
              <a:t>wychodzące naprzeciw wymaganiom rynku, powinno być zainteresowane podnoszeniem kwalifikacji swoich pracowników i tworzeniem efektywnego systemu ich kształcenia i rozwoju. </a:t>
            </a:r>
          </a:p>
          <a:p>
            <a:pPr>
              <a:spcBef>
                <a:spcPct val="0"/>
              </a:spcBef>
            </a:pPr>
            <a:r>
              <a:rPr lang="pl-PL" smtClean="0"/>
              <a:t>	</a:t>
            </a:r>
          </a:p>
          <a:p>
            <a:pPr>
              <a:spcBef>
                <a:spcPct val="0"/>
              </a:spcBef>
            </a:pPr>
            <a:r>
              <a:rPr lang="pl-PL" b="1" smtClean="0">
                <a:solidFill>
                  <a:schemeClr val="tx2"/>
                </a:solidFill>
              </a:rPr>
              <a:t>Jednak widoczne są problemy pojawiające się obecnie wśród pracodawców, należą do nich przede wszystkim :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pl-PL" smtClean="0"/>
              <a:t> brak umiejętności wykorzystania potencjału doświadczonych pracowników 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pl-PL" smtClean="0"/>
              <a:t> powszechne przekonanie o nieopłacalności inwestowania w rozwój  pracowników 45 +.</a:t>
            </a:r>
          </a:p>
          <a:p>
            <a:pPr>
              <a:spcBef>
                <a:spcPct val="0"/>
              </a:spcBef>
              <a:buFontTx/>
              <a:buChar char="-"/>
            </a:pPr>
            <a:endParaRPr lang="pl-PL" smtClean="0"/>
          </a:p>
          <a:p>
            <a:pPr>
              <a:spcBef>
                <a:spcPct val="0"/>
              </a:spcBef>
            </a:pPr>
            <a:r>
              <a:rPr lang="pl-PL" smtClean="0">
                <a:solidFill>
                  <a:schemeClr val="tx2"/>
                </a:solidFill>
              </a:rPr>
              <a:t> </a:t>
            </a:r>
            <a:r>
              <a:rPr lang="pl-PL" b="1" smtClean="0">
                <a:solidFill>
                  <a:schemeClr val="tx2"/>
                </a:solidFill>
              </a:rPr>
              <a:t>Powodem takiego podejścia jest stereotypowe postrzeganie starszych pracowników, założenie ich mniejszych możliwości, zarówno  percepcji, jak i możliwości fizycznych. Kolejny to stereotyp małej dynamiki tych pracowników, ich niskiej kreatywności …</a:t>
            </a:r>
          </a:p>
          <a:p>
            <a:pPr>
              <a:spcBef>
                <a:spcPct val="0"/>
              </a:spcBef>
            </a:pPr>
            <a:r>
              <a:rPr lang="pl-PL" smtClean="0">
                <a:solidFill>
                  <a:schemeClr val="tx2"/>
                </a:solidFill>
              </a:rPr>
              <a:t/>
            </a:r>
            <a:br>
              <a:rPr lang="pl-PL" smtClean="0">
                <a:solidFill>
                  <a:schemeClr val="tx2"/>
                </a:solidFill>
              </a:rPr>
            </a:br>
            <a:endParaRPr lang="pl-PL" smtClean="0"/>
          </a:p>
        </p:txBody>
      </p:sp>
      <p:sp>
        <p:nvSpPr>
          <p:cNvPr id="18435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189A2F-CDD1-40A9-B9E2-1A3C61E6214C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pl-PL" smtClean="0"/>
              <a:t> Naprzeciw oczekiwaniom pracodawców wychodzi Krajowy Fundusz Szkoleniowy. Mamy nadzieję, że będzie to skuteczny środek aktywizacji zawodowej pracowników i umożliwi dostosowanie ich kwalifikacji do potrzeb rynku pracy. </a:t>
            </a:r>
          </a:p>
        </p:txBody>
      </p:sp>
      <p:sp>
        <p:nvSpPr>
          <p:cNvPr id="2048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59594B2-A7EF-432C-BA60-36EE47D09EFD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31747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87ED93C-536E-4F7E-9749-9A931EEBA291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33795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8133B7-591F-4F79-A59A-3F6A6AE87D73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55300" name="Symbol zastępczy numeru slajdu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71" tIns="47786" rIns="95571" bIns="47786" anchor="b"/>
          <a:lstStyle/>
          <a:p>
            <a:pPr algn="r"/>
            <a:fld id="{4293CC30-F439-42E3-B882-6BC4C22E83FD}" type="slidenum">
              <a:rPr lang="pl-PL" sz="1300">
                <a:latin typeface="Calibri" pitchFamily="34" charset="0"/>
              </a:rPr>
              <a:pPr algn="r"/>
              <a:t>18</a:t>
            </a:fld>
            <a:endParaRPr lang="pl-PL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03732-213E-47CF-90CD-884B6D0E9A32}" type="datetimeFigureOut">
              <a:rPr lang="pl-PL"/>
              <a:pPr>
                <a:defRPr/>
              </a:pPr>
              <a:t>2015-08-24</a:t>
            </a:fld>
            <a:endParaRPr lang="pl-PL"/>
          </a:p>
        </p:txBody>
      </p:sp>
      <p:sp>
        <p:nvSpPr>
          <p:cNvPr id="5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2200E-80CD-4D95-8771-F6EB384F850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A1836-CD57-4C27-83D6-DE443D0A27AF}" type="datetimeFigureOut">
              <a:rPr lang="pl-PL"/>
              <a:pPr>
                <a:defRPr/>
              </a:pPr>
              <a:t>2015-08-24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16F65-5FE2-430C-A7AA-F0B4C78FA60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82455-3510-43B4-BB10-AB6027129640}" type="datetimeFigureOut">
              <a:rPr lang="pl-PL"/>
              <a:pPr>
                <a:defRPr/>
              </a:pPr>
              <a:t>2015-08-24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2E8AF-6DEC-4508-942E-45821B2B48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18155-D056-42CE-9415-F79D0EF3AC60}" type="datetimeFigureOut">
              <a:rPr lang="pl-PL"/>
              <a:pPr>
                <a:defRPr/>
              </a:pPr>
              <a:t>2015-08-24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0F080-AD37-4701-A612-FE2E703A986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DFAEE-B7E0-4074-97CB-98618CA9DBB7}" type="datetimeFigureOut">
              <a:rPr lang="pl-PL"/>
              <a:pPr>
                <a:defRPr/>
              </a:pPr>
              <a:t>2015-08-24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C6C60-66DE-4D8E-88D9-2800873A578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BC77C-EA0F-4BDD-A7A5-70C3637E4532}" type="datetimeFigureOut">
              <a:rPr lang="pl-PL"/>
              <a:pPr>
                <a:defRPr/>
              </a:pPr>
              <a:t>2015-08-24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7E081-F30C-4B7E-978E-E0EA99321A4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1918D-F624-45D6-963F-FE84F5680613}" type="datetimeFigureOut">
              <a:rPr lang="pl-PL"/>
              <a:pPr>
                <a:defRPr/>
              </a:pPr>
              <a:t>2015-08-24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C9566-A3FC-4781-88A8-8D6DFE7643C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50202-4743-48B6-8F20-902F4D38EB41}" type="datetimeFigureOut">
              <a:rPr lang="pl-PL"/>
              <a:pPr>
                <a:defRPr/>
              </a:pPr>
              <a:t>2015-08-24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F9401-F2D5-4A6C-80B6-02C729CED30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48DB3-CBC9-4526-AC04-AE228B484014}" type="datetimeFigureOut">
              <a:rPr lang="pl-PL"/>
              <a:pPr>
                <a:defRPr/>
              </a:pPr>
              <a:t>2015-08-24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E1DBA-3E42-4C34-8D50-F15D68BD978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D3876-6C88-4527-804F-B8F2D11D610E}" type="datetimeFigureOut">
              <a:rPr lang="pl-PL"/>
              <a:pPr>
                <a:defRPr/>
              </a:pPr>
              <a:t>2015-08-24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A805C-8332-45F3-8C53-C75055BF241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e ściętym i zaokrąglonym rogiem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ójkąt prostokątny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9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8360C-C845-44BB-85B1-DEC7679B33F5}" type="datetimeFigureOut">
              <a:rPr lang="pl-PL"/>
              <a:pPr>
                <a:defRPr/>
              </a:pPr>
              <a:t>2015-08-24</a:t>
            </a:fld>
            <a:endParaRPr lang="pl-PL"/>
          </a:p>
        </p:txBody>
      </p:sp>
      <p:sp>
        <p:nvSpPr>
          <p:cNvPr id="10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DA9D4-85AD-4B87-9BA1-D903BA62741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Symbol zastępczy tytułu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1029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F82562-089D-4FB9-A824-5CE33F62DD11}" type="datetimeFigureOut">
              <a:rPr lang="pl-PL"/>
              <a:pPr>
                <a:defRPr/>
              </a:pPr>
              <a:t>2015-08-24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7A81F3-9003-4C08-82D2-CA68726934B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grpSp>
        <p:nvGrpSpPr>
          <p:cNvPr id="1033" name="Grup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1571612"/>
            <a:ext cx="8208838" cy="1285884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lnSpc>
                <a:spcPct val="200000"/>
              </a:lnSpc>
              <a:spcAft>
                <a:spcPts val="0"/>
              </a:spcAft>
              <a:defRPr/>
            </a:pPr>
            <a:r>
              <a:rPr lang="pl-PL" sz="3600" cap="all" dirty="0" smtClean="0">
                <a:ln w="0"/>
                <a:solidFill>
                  <a:schemeClr val="bg2"/>
                </a:solidFill>
                <a:effectLst/>
              </a:rPr>
              <a:t>Krajowy  fundusz szkoleniowy</a:t>
            </a:r>
            <a:endParaRPr lang="pl-PL" sz="3200" cap="all" dirty="0">
              <a:ln w="0"/>
              <a:solidFill>
                <a:schemeClr val="bg2"/>
              </a:solidFill>
              <a:effectLst/>
            </a:endParaRPr>
          </a:p>
        </p:txBody>
      </p:sp>
      <p:sp>
        <p:nvSpPr>
          <p:cNvPr id="15363" name="pole tekstowe 4"/>
          <p:cNvSpPr txBox="1">
            <a:spLocks noChangeArrowheads="1"/>
          </p:cNvSpPr>
          <p:nvPr/>
        </p:nvSpPr>
        <p:spPr bwMode="auto">
          <a:xfrm>
            <a:off x="1357313" y="3000375"/>
            <a:ext cx="6715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3600" b="1">
                <a:solidFill>
                  <a:schemeClr val="bg2"/>
                </a:solidFill>
                <a:latin typeface="Calibri" pitchFamily="34" charset="0"/>
              </a:rPr>
              <a:t>- nowy instrument wsparcia pracodawców i ich pracowników</a:t>
            </a:r>
          </a:p>
        </p:txBody>
      </p:sp>
      <p:pic>
        <p:nvPicPr>
          <p:cNvPr id="15364" name="Obraz 5" descr="KFS_LOGO_MAL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334963"/>
            <a:ext cx="2027237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051050" y="5300663"/>
            <a:ext cx="5257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600" b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Kielce, </a:t>
            </a:r>
            <a:r>
              <a:rPr lang="pl-PL" sz="2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25 sierpnia 2015 </a:t>
            </a:r>
            <a:r>
              <a:rPr lang="pl-PL" sz="2600" b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88" y="928688"/>
            <a:ext cx="8229600" cy="5643562"/>
          </a:xfrm>
        </p:spPr>
        <p:txBody>
          <a:bodyPr>
            <a:noAutofit/>
          </a:bodyPr>
          <a:lstStyle/>
          <a:p>
            <a:pPr>
              <a:buFont typeface="Wingdings 2" pitchFamily="18" charset="2"/>
              <a:buNone/>
            </a:pPr>
            <a:r>
              <a:rPr lang="pl-PL" sz="2200" b="1" smtClean="0">
                <a:solidFill>
                  <a:schemeClr val="tx2"/>
                </a:solidFill>
              </a:rPr>
              <a:t>Pracodawca może otrzymać środki na sfinansowanie:</a:t>
            </a:r>
            <a:r>
              <a:rPr lang="pl-PL" sz="2000" b="1" smtClean="0">
                <a:solidFill>
                  <a:schemeClr val="tx2"/>
                </a:solidFill>
              </a:rPr>
              <a:t> </a:t>
            </a:r>
          </a:p>
          <a:p>
            <a:pPr>
              <a:buFont typeface="Wingdings 2" pitchFamily="18" charset="2"/>
              <a:buNone/>
            </a:pPr>
            <a:endParaRPr lang="pl-PL" sz="400" b="1" smtClean="0">
              <a:solidFill>
                <a:schemeClr val="tx2"/>
              </a:solidFill>
            </a:endParaRPr>
          </a:p>
          <a:p>
            <a:pPr lvl="1"/>
            <a:r>
              <a:rPr lang="pl-PL" sz="1800" b="1" smtClean="0"/>
              <a:t>80% kosztów kształcenia ustawicznego</a:t>
            </a:r>
            <a:r>
              <a:rPr lang="pl-PL" sz="1800" smtClean="0"/>
              <a:t>, nie więcej jednak niż do wysokości 300% przeciętnego wynagrodzenia w danym roku na jednego uczestnika,</a:t>
            </a:r>
          </a:p>
          <a:p>
            <a:pPr algn="ctr">
              <a:buFont typeface="Wingdings 2" pitchFamily="18" charset="2"/>
              <a:buNone/>
            </a:pPr>
            <a:endParaRPr lang="pl-PL" sz="1000" smtClean="0"/>
          </a:p>
          <a:p>
            <a:pPr lvl="1"/>
            <a:r>
              <a:rPr lang="pl-PL" sz="1800" b="1" smtClean="0"/>
              <a:t>100% kosztów kształcenia ustawicznego </a:t>
            </a:r>
            <a:r>
              <a:rPr lang="pl-PL" sz="1800" smtClean="0"/>
              <a:t>– jeśli należy do grupy mikroprzedsiębiorców,  nie więcej jednak niż do wysokości 300% przeciętnego wynagrodzenia w danym roku na jednego uczestnika.</a:t>
            </a:r>
          </a:p>
          <a:p>
            <a:pPr lvl="1">
              <a:buFont typeface="Wingdings 2" pitchFamily="18" charset="2"/>
              <a:buNone/>
            </a:pPr>
            <a:endParaRPr lang="pl-PL" sz="800" smtClean="0"/>
          </a:p>
          <a:p>
            <a:pPr lvl="1">
              <a:buFont typeface="Wingdings 2" pitchFamily="18" charset="2"/>
              <a:buNone/>
            </a:pPr>
            <a:r>
              <a:rPr lang="pl-PL" sz="1800" b="1" smtClean="0">
                <a:solidFill>
                  <a:schemeClr val="tx2"/>
                </a:solidFill>
              </a:rPr>
              <a:t>	</a:t>
            </a:r>
            <a:r>
              <a:rPr lang="pl-PL" sz="1800" b="1" smtClean="0"/>
              <a:t>Jeśli cena kursu jest wyższa niż 300% przeciętnego wynagrodzenia – </a:t>
            </a:r>
            <a:br>
              <a:rPr lang="pl-PL" sz="1800" b="1" smtClean="0"/>
            </a:br>
            <a:r>
              <a:rPr lang="pl-PL" sz="1800" b="1" smtClean="0"/>
              <a:t>koszty powyżej tego limitu będzie musiał ponieść pracodawca</a:t>
            </a:r>
            <a:r>
              <a:rPr lang="pl-PL" sz="1800" b="1" smtClean="0">
                <a:latin typeface="Arial" charset="0"/>
              </a:rPr>
              <a:t> </a:t>
            </a:r>
            <a:r>
              <a:rPr lang="pl-PL" sz="1800" b="1" smtClean="0"/>
              <a:t>lub pracownik w zależności od ustaleń.</a:t>
            </a:r>
            <a:endParaRPr lang="pl-PL" sz="1800" b="1" smtClean="0">
              <a:latin typeface="Arial" charset="0"/>
            </a:endParaRPr>
          </a:p>
          <a:p>
            <a:pPr lvl="1">
              <a:buFont typeface="Wingdings 2" pitchFamily="18" charset="2"/>
              <a:buNone/>
            </a:pPr>
            <a:r>
              <a:rPr lang="pl-PL" sz="1700" b="1" u="sng" smtClean="0">
                <a:solidFill>
                  <a:schemeClr val="tx2"/>
                </a:solidFill>
              </a:rPr>
              <a:t>Uwaga</a:t>
            </a:r>
            <a:r>
              <a:rPr lang="pl-PL" sz="1700" b="1" smtClean="0">
                <a:solidFill>
                  <a:schemeClr val="tx2"/>
                </a:solidFill>
              </a:rPr>
              <a:t>: </a:t>
            </a:r>
          </a:p>
          <a:p>
            <a:pPr>
              <a:buFont typeface="Wingdings 2" pitchFamily="18" charset="2"/>
              <a:buNone/>
            </a:pPr>
            <a:r>
              <a:rPr lang="pl-PL" sz="1800" b="1" smtClean="0">
                <a:solidFill>
                  <a:schemeClr val="tx2"/>
                </a:solidFill>
              </a:rPr>
              <a:t>	Nie należy przy wyliczaniu wkładu własnego pracodawcy uwzględniać innych kosztów, które pracodawca ponosi w związku z udziałem pracowników</a:t>
            </a:r>
            <a:br>
              <a:rPr lang="pl-PL" sz="1800" b="1" smtClean="0">
                <a:solidFill>
                  <a:schemeClr val="tx2"/>
                </a:solidFill>
              </a:rPr>
            </a:br>
            <a:r>
              <a:rPr lang="pl-PL" sz="1800" b="1" smtClean="0">
                <a:solidFill>
                  <a:schemeClr val="tx2"/>
                </a:solidFill>
              </a:rPr>
              <a:t>w kształceniu ustawicznym, </a:t>
            </a:r>
          </a:p>
          <a:p>
            <a:pPr>
              <a:buFont typeface="Wingdings 2" pitchFamily="18" charset="2"/>
              <a:buNone/>
            </a:pPr>
            <a:r>
              <a:rPr lang="pl-PL" sz="1800" b="1" smtClean="0">
                <a:solidFill>
                  <a:schemeClr val="tx2"/>
                </a:solidFill>
              </a:rPr>
              <a:t>	</a:t>
            </a:r>
            <a:r>
              <a:rPr lang="pl-PL" sz="1800" smtClean="0">
                <a:solidFill>
                  <a:schemeClr val="tx2"/>
                </a:solidFill>
              </a:rPr>
              <a:t>np. wynagrodzenia za godziny nieobecności w pracy w związku z uczestnictwem </a:t>
            </a:r>
            <a:br>
              <a:rPr lang="pl-PL" sz="1800" smtClean="0">
                <a:solidFill>
                  <a:schemeClr val="tx2"/>
                </a:solidFill>
              </a:rPr>
            </a:br>
            <a:r>
              <a:rPr lang="pl-PL" sz="1800" smtClean="0">
                <a:solidFill>
                  <a:schemeClr val="tx2"/>
                </a:solidFill>
              </a:rPr>
              <a:t>w zajęciach, kosztów delegacji w przypadku konieczności dojazdu do miejscowości innej niż miejsce pracy itp.</a:t>
            </a:r>
            <a:endParaRPr lang="pl-PL" sz="1800" b="1" smtClean="0">
              <a:solidFill>
                <a:schemeClr val="tx2"/>
              </a:solidFill>
            </a:endParaRPr>
          </a:p>
        </p:txBody>
      </p:sp>
      <p:pic>
        <p:nvPicPr>
          <p:cNvPr id="26626" name="Obraz 3" descr="KFS_LOGO_MAL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260350"/>
            <a:ext cx="2027237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995363"/>
          </a:xfrm>
        </p:spPr>
        <p:txBody>
          <a:bodyPr/>
          <a:lstStyle/>
          <a:p>
            <a:r>
              <a:rPr lang="pl-PL" sz="2000" b="1" smtClean="0"/>
              <a:t>Sposób ubiegania się o środki na dofinansowanie kształcenia</a:t>
            </a:r>
            <a:br>
              <a:rPr lang="pl-PL" sz="2000" b="1" smtClean="0"/>
            </a:br>
            <a:r>
              <a:rPr lang="pl-PL" sz="2000" b="1" smtClean="0"/>
              <a:t>ustawicznego:</a:t>
            </a:r>
          </a:p>
        </p:txBody>
      </p:sp>
      <p:sp>
        <p:nvSpPr>
          <p:cNvPr id="6349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773238"/>
            <a:ext cx="8229600" cy="4551362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pl-PL" sz="900" smtClean="0"/>
          </a:p>
          <a:p>
            <a:pPr>
              <a:lnSpc>
                <a:spcPct val="80000"/>
              </a:lnSpc>
            </a:pPr>
            <a:r>
              <a:rPr lang="pl-PL" sz="1800" smtClean="0"/>
              <a:t>Pracodawca składa do powiatowego urzędu pracy właściwego </a:t>
            </a:r>
            <a:r>
              <a:rPr lang="pl-PL" sz="1800" b="1" smtClean="0">
                <a:solidFill>
                  <a:schemeClr val="tx2"/>
                </a:solidFill>
              </a:rPr>
              <a:t>ze względu </a:t>
            </a:r>
            <a:br>
              <a:rPr lang="pl-PL" sz="1800" b="1" smtClean="0">
                <a:solidFill>
                  <a:schemeClr val="tx2"/>
                </a:solidFill>
              </a:rPr>
            </a:br>
            <a:r>
              <a:rPr lang="pl-PL" sz="1800" b="1" smtClean="0">
                <a:solidFill>
                  <a:schemeClr val="tx2"/>
                </a:solidFill>
              </a:rPr>
              <a:t>na siedzibę pracodawcy albo miejsce prowadzenia działalności</a:t>
            </a:r>
            <a:r>
              <a:rPr lang="pl-PL" sz="1800" smtClean="0"/>
              <a:t> wniosek</a:t>
            </a:r>
            <a:br>
              <a:rPr lang="pl-PL" sz="1800" smtClean="0"/>
            </a:br>
            <a:r>
              <a:rPr lang="pl-PL" sz="1800" smtClean="0"/>
              <a:t>o dofinansowanie kosztów kształcenia ustawicznego w formie papierowej lub elektronicznej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pl-PL" sz="1800" smtClean="0"/>
              <a:t>	</a:t>
            </a:r>
            <a:r>
              <a:rPr lang="pl-PL" sz="1400" smtClean="0"/>
              <a:t>(wzory wniosków udostępnione są na stronach internetowych urzędów pracy)</a:t>
            </a:r>
            <a:r>
              <a:rPr lang="pl-PL" sz="1800" smtClean="0"/>
              <a:t>.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pl-PL" sz="1800" smtClean="0"/>
              <a:t>	Pracodawca będący przedsiębiorcą dołącza do wniosku dokumenty </a:t>
            </a:r>
            <a:br>
              <a:rPr lang="pl-PL" sz="1800" smtClean="0"/>
            </a:br>
            <a:r>
              <a:rPr lang="pl-PL" sz="1800" smtClean="0"/>
              <a:t>pozwalające na ocenę spełniania warunków dopuszczalności pomocy de </a:t>
            </a:r>
            <a:r>
              <a:rPr lang="pl-PL" sz="1800" i="1" smtClean="0"/>
              <a:t>minimis</a:t>
            </a:r>
            <a:r>
              <a:rPr lang="pl-PL" sz="1800" smtClean="0"/>
              <a:t>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pl-PL" sz="80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pl-PL" sz="1800" smtClean="0"/>
              <a:t>	</a:t>
            </a:r>
            <a:r>
              <a:rPr lang="pl-PL" sz="1800" b="1" smtClean="0">
                <a:solidFill>
                  <a:schemeClr val="tx2"/>
                </a:solidFill>
              </a:rPr>
              <a:t>Najistotniejsza rzecz – uzasadnienie potrzeby odbycia kształcenia ustawicznego</a:t>
            </a:r>
            <a:br>
              <a:rPr lang="pl-PL" sz="1800" b="1" smtClean="0">
                <a:solidFill>
                  <a:schemeClr val="tx2"/>
                </a:solidFill>
              </a:rPr>
            </a:br>
            <a:r>
              <a:rPr lang="pl-PL" sz="1800" b="1" smtClean="0">
                <a:solidFill>
                  <a:schemeClr val="tx2"/>
                </a:solidFill>
              </a:rPr>
              <a:t>z uwzględnieniem bieżących i przyszłych potrzeb pracodawcy</a:t>
            </a:r>
            <a:r>
              <a:rPr lang="pl-PL" sz="1800" b="1" smtClean="0"/>
              <a:t>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pl-PL" sz="1800" b="1" smtClean="0"/>
              <a:t>	</a:t>
            </a:r>
            <a:r>
              <a:rPr lang="pl-PL" sz="1800" smtClean="0"/>
              <a:t>	</a:t>
            </a:r>
          </a:p>
          <a:p>
            <a:pPr>
              <a:lnSpc>
                <a:spcPct val="80000"/>
              </a:lnSpc>
            </a:pPr>
            <a:r>
              <a:rPr lang="pl-PL" sz="1800" smtClean="0"/>
              <a:t>Starosta rozpatruje wnioski zgodnie z kolejnością wpływu i informuje pracodawcę </a:t>
            </a:r>
            <a:br>
              <a:rPr lang="pl-PL" sz="1800" smtClean="0"/>
            </a:br>
            <a:r>
              <a:rPr lang="pl-PL" sz="1800" smtClean="0"/>
              <a:t>o wyniku rozpatrzenia w ciągu 30 dni od jego złożenia. Jeżeli wniosek wymaga uzupełnienia, wyznaczany jest termin 7 dni na dokonanie niezbędnych formalności.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pl-PL" sz="180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pl-PL" sz="1800" smtClean="0"/>
              <a:t>	</a:t>
            </a:r>
            <a:r>
              <a:rPr lang="pl-PL" sz="1800" b="1" smtClean="0">
                <a:solidFill>
                  <a:schemeClr val="tx2"/>
                </a:solidFill>
              </a:rPr>
              <a:t>Wybór instytucji szkoleniowej i programu kształcenia urząd pracy pozostawia pracodawcy.</a:t>
            </a:r>
          </a:p>
          <a:p>
            <a:endParaRPr lang="pl-PL" smtClean="0"/>
          </a:p>
        </p:txBody>
      </p:sp>
      <p:pic>
        <p:nvPicPr>
          <p:cNvPr id="63492" name="Obraz 3" descr="KFS_LOGO_MAL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260350"/>
            <a:ext cx="2027237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88" y="1071563"/>
            <a:ext cx="8572500" cy="5500687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W przypadku pozytywnego rozpatrzenia wniosku starosta zawiera z pracodawcą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b="1" dirty="0" smtClean="0">
                <a:solidFill>
                  <a:schemeClr val="tx2"/>
                </a:solidFill>
              </a:rPr>
              <a:t>umowę o finansowanie działań obejmujących kształcenie ustawiczne pracowników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b="1" dirty="0" smtClean="0">
                <a:solidFill>
                  <a:schemeClr val="tx2"/>
                </a:solidFill>
              </a:rPr>
              <a:t>i pracodawcy.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sz="11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	Umowa zawierana jest na określony czas i m.in. wskazuje: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sz="11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wysokość środków KFS na dofinansowanie działań wskazanych we wniosku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sz="5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sposób i termin rozliczenia otrzymanych środków oraz dokumenty potwierdzające wydatkowanie środków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sz="4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warunki zwrotu środków w przypadku nieukończenia kształcenia ustawicznego przez uczestnika, a także warunki zwrotu środków niewykorzystanych lub wykorzystanych niezgodnie z przeznaczeniem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sz="3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zobowiązanie pracodawcy do przekazania na żądanie starosty danych dotyczących  liczby osób objętych działaniami finansowanymi z udziałem środków KFS.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b="1" dirty="0" smtClean="0">
                <a:solidFill>
                  <a:schemeClr val="tx2"/>
                </a:solidFill>
              </a:rPr>
              <a:t>     Uprawnienia starosty/powiatowego urzędu pracy: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sz="1300" b="1" dirty="0" smtClean="0">
              <a:solidFill>
                <a:schemeClr val="tx2"/>
              </a:solidFill>
            </a:endParaRPr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	Starosta może przeprowadzać kontrolę u pracodawcy w zakresie przestrzegania postanowień umowy o dofinansowanie kształcenia ustawicznego, wydatkowania środków KFS zgodnie z przeznaczeniem, właściwego dokumentowania oraz rozliczania otrzymanych i wydatkowanych środków.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dirty="0"/>
          </a:p>
        </p:txBody>
      </p:sp>
      <p:pic>
        <p:nvPicPr>
          <p:cNvPr id="28674" name="Obraz 3" descr="KFS_LOGO_MAL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260350"/>
            <a:ext cx="2027237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ytuł 1"/>
          <p:cNvSpPr>
            <a:spLocks noGrp="1"/>
          </p:cNvSpPr>
          <p:nvPr>
            <p:ph type="title"/>
          </p:nvPr>
        </p:nvSpPr>
        <p:spPr>
          <a:xfrm>
            <a:off x="928688" y="928688"/>
            <a:ext cx="4686300" cy="500062"/>
          </a:xfrm>
        </p:spPr>
        <p:txBody>
          <a:bodyPr/>
          <a:lstStyle/>
          <a:p>
            <a:r>
              <a:rPr lang="pl-PL" sz="2200" b="1" smtClean="0"/>
              <a:t>Zwrot środków KFS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88" y="1571625"/>
            <a:ext cx="8286750" cy="485775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1900" dirty="0" smtClean="0"/>
              <a:t>W umowie z pracodawcą, który otrzyma środki KFS zawarte jest: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sz="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1900" dirty="0" smtClean="0"/>
              <a:t>zastrzeżenie dot. zwrotu środków KFS wydanych niezgodnie z przeznaczeniem,</a:t>
            </a:r>
            <a:br>
              <a:rPr lang="pl-PL" sz="1900" dirty="0" smtClean="0"/>
            </a:br>
            <a:r>
              <a:rPr lang="pl-PL" sz="1900" dirty="0" smtClean="0"/>
              <a:t>tj. na działania o innym zakresie, adresowane do innych grup lub innej liczby osób, realizowane w innym terminie niż wskazane we wniosku załączonym do umowy,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1900" dirty="0" smtClean="0"/>
              <a:t>zobowiązanie, aby zawarł on z pracownikiem </a:t>
            </a:r>
            <a:r>
              <a:rPr lang="pl-PL" sz="1900" u="sng" dirty="0" smtClean="0"/>
              <a:t>umowę określającą prawa </a:t>
            </a:r>
            <a:br>
              <a:rPr lang="pl-PL" sz="1900" u="sng" dirty="0" smtClean="0"/>
            </a:br>
            <a:r>
              <a:rPr lang="pl-PL" sz="1900" u="sng" dirty="0" smtClean="0"/>
              <a:t>i obowiązki stron</a:t>
            </a:r>
            <a:r>
              <a:rPr lang="pl-PL" sz="1900" dirty="0" smtClean="0"/>
              <a:t>, w tym, aby ustalił zasady zwrotu środków w przypadku nieukończenia przez pracownika szkolenia z powodu jego odejścia lub zwolnienia </a:t>
            </a:r>
            <a:br>
              <a:rPr lang="pl-PL" sz="1900" dirty="0" smtClean="0"/>
            </a:br>
            <a:r>
              <a:rPr lang="pl-PL" sz="1900" dirty="0" smtClean="0"/>
              <a:t>z pracy.</a:t>
            </a:r>
            <a:r>
              <a:rPr lang="pl-PL" sz="1900" b="1" dirty="0" smtClean="0">
                <a:solidFill>
                  <a:schemeClr val="tx2"/>
                </a:solidFill>
              </a:rPr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sz="900" b="1" dirty="0" smtClean="0">
              <a:solidFill>
                <a:schemeClr val="tx2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1800" b="1" u="sng" dirty="0" smtClean="0">
                <a:solidFill>
                  <a:schemeClr val="tx2"/>
                </a:solidFill>
              </a:rPr>
              <a:t>Uwaga: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1800" dirty="0" smtClean="0"/>
              <a:t>	Pracownik, który nie ukończył kształcenia finansowanego ze środków KFS z powodu rozwiązania przez niego umowy o pracę lub rozwiązania z nim umowy o pracę na podstawie art. 52 ustawy z dnia 26 czerwca 1974 r. – </a:t>
            </a:r>
            <a:r>
              <a:rPr lang="pl-PL" sz="1800" i="1" dirty="0" smtClean="0"/>
              <a:t>Kodeks pracy</a:t>
            </a:r>
            <a:r>
              <a:rPr lang="pl-PL" sz="1800" dirty="0" smtClean="0"/>
              <a:t>, jest zobowiązany do zwrotu pracodawcy poniesionych kosztów, </a:t>
            </a:r>
            <a:r>
              <a:rPr lang="pl-PL" sz="1800" u="sng" dirty="0" smtClean="0"/>
              <a:t>na zasadach określonych w umowie</a:t>
            </a:r>
            <a:br>
              <a:rPr lang="pl-PL" sz="1800" u="sng" dirty="0" smtClean="0"/>
            </a:br>
            <a:r>
              <a:rPr lang="pl-PL" sz="1800" u="sng" dirty="0" smtClean="0"/>
              <a:t>z pracodawcą</a:t>
            </a:r>
            <a:r>
              <a:rPr lang="pl-PL" sz="1800" dirty="0" smtClean="0"/>
              <a:t>. W takim przypadku pracodawca ma obowiązek zwrócić staroście środki KFS wydane na kształcenie ustawiczne pracownika - na zasadach określonych w umowie zawartej miedzy starostą a pracodawcą.</a:t>
            </a:r>
            <a:endParaRPr lang="pl-PL" dirty="0"/>
          </a:p>
        </p:txBody>
      </p:sp>
      <p:pic>
        <p:nvPicPr>
          <p:cNvPr id="29699" name="Obraz 3" descr="KFS_LOGO_MAL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260350"/>
            <a:ext cx="2027237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ytuł 1"/>
          <p:cNvSpPr>
            <a:spLocks noGrp="1"/>
          </p:cNvSpPr>
          <p:nvPr>
            <p:ph type="title"/>
          </p:nvPr>
        </p:nvSpPr>
        <p:spPr>
          <a:xfrm>
            <a:off x="428625" y="714375"/>
            <a:ext cx="8229600" cy="704850"/>
          </a:xfrm>
        </p:spPr>
        <p:txBody>
          <a:bodyPr/>
          <a:lstStyle/>
          <a:p>
            <a:r>
              <a:rPr lang="pl-PL" sz="2200" b="1" smtClean="0"/>
              <a:t>Dane za rok 2014 – II półrocze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625" y="1643063"/>
            <a:ext cx="8229600" cy="49291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pl-PL" sz="1800" smtClean="0"/>
              <a:t>Pracodawcy, którzy złożyli wniosek o przyznanie środków z KFS  –  </a:t>
            </a:r>
            <a:r>
              <a:rPr lang="pl-PL" sz="1800" b="1" smtClean="0">
                <a:solidFill>
                  <a:schemeClr val="tx2"/>
                </a:solidFill>
              </a:rPr>
              <a:t>52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pl-PL" sz="90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pl-PL" sz="1800" smtClean="0"/>
              <a:t>Pracodawcy, którzy otrzymali  środki z KFS  –  </a:t>
            </a:r>
            <a:r>
              <a:rPr lang="pl-PL" sz="1800" b="1" smtClean="0">
                <a:solidFill>
                  <a:schemeClr val="tx2"/>
                </a:solidFill>
              </a:rPr>
              <a:t>41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pl-PL" sz="90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pl-PL" sz="1800" smtClean="0"/>
              <a:t>Osoby objęte wsparciem KFS ogółem          – </a:t>
            </a:r>
            <a:r>
              <a:rPr lang="pl-PL" sz="1800" b="1" smtClean="0">
                <a:solidFill>
                  <a:schemeClr val="tx2"/>
                </a:solidFill>
              </a:rPr>
              <a:t>349,  </a:t>
            </a:r>
            <a:r>
              <a:rPr lang="pl-PL" sz="1800" smtClean="0"/>
              <a:t>mężczyźni – </a:t>
            </a:r>
            <a:r>
              <a:rPr lang="pl-PL" sz="1800" b="1" smtClean="0">
                <a:solidFill>
                  <a:schemeClr val="tx2"/>
                </a:solidFill>
              </a:rPr>
              <a:t>217, </a:t>
            </a:r>
            <a:r>
              <a:rPr lang="pl-PL" sz="1800" smtClean="0"/>
              <a:t>kobiety -</a:t>
            </a:r>
            <a:r>
              <a:rPr lang="pl-PL" sz="1800" b="1" smtClean="0">
                <a:solidFill>
                  <a:schemeClr val="tx2"/>
                </a:solidFill>
              </a:rPr>
              <a:t> 132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pl-PL" sz="1800" smtClean="0"/>
              <a:t>                                              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pl-PL" sz="1800" b="1" smtClean="0">
                <a:solidFill>
                  <a:schemeClr val="tx2"/>
                </a:solidFill>
              </a:rPr>
              <a:t>Największa liczba korzystających ze wsparcia w ramach KFS: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pl-PL" sz="160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pl-PL" sz="1600" b="1" smtClean="0">
                <a:solidFill>
                  <a:schemeClr val="tx2"/>
                </a:solidFill>
              </a:rPr>
              <a:t>	PUP w Kielcach                     </a:t>
            </a:r>
            <a:r>
              <a:rPr lang="pl-PL" sz="1600" smtClean="0"/>
              <a:t>– 152 pracowników korzystających ze szkoleń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pl-PL" sz="160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pl-PL" sz="1600" b="1" smtClean="0">
                <a:solidFill>
                  <a:schemeClr val="tx2"/>
                </a:solidFill>
              </a:rPr>
              <a:t>	PUP w Końskich                    </a:t>
            </a:r>
            <a:r>
              <a:rPr lang="pl-PL" sz="1600" smtClean="0"/>
              <a:t>– 53 pracowników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pl-PL" sz="160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pl-PL" sz="1600" b="1" smtClean="0">
                <a:solidFill>
                  <a:schemeClr val="tx2"/>
                </a:solidFill>
              </a:rPr>
              <a:t>	MUP w Kielcach	               </a:t>
            </a:r>
            <a:r>
              <a:rPr lang="pl-PL" sz="1600" smtClean="0"/>
              <a:t>–</a:t>
            </a:r>
            <a:r>
              <a:rPr lang="pl-PL" sz="1600" b="1" smtClean="0">
                <a:solidFill>
                  <a:schemeClr val="tx2"/>
                </a:solidFill>
              </a:rPr>
              <a:t>  </a:t>
            </a:r>
            <a:r>
              <a:rPr lang="pl-PL" sz="1600" smtClean="0"/>
              <a:t>52</a:t>
            </a:r>
            <a:r>
              <a:rPr lang="pl-PL" sz="1600" b="1" smtClean="0">
                <a:solidFill>
                  <a:schemeClr val="tx2"/>
                </a:solidFill>
              </a:rPr>
              <a:t> </a:t>
            </a:r>
            <a:r>
              <a:rPr lang="pl-PL" sz="1600" smtClean="0"/>
              <a:t>pracowników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pl-PL" sz="1600" b="1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pl-PL" sz="1600" b="1" smtClean="0">
                <a:solidFill>
                  <a:schemeClr val="tx2"/>
                </a:solidFill>
              </a:rPr>
              <a:t>	PUP w Ostrowcu Św.           </a:t>
            </a:r>
            <a:r>
              <a:rPr lang="pl-PL" sz="1600" smtClean="0"/>
              <a:t>– 36 pracowników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pl-PL" sz="1600" b="1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pl-PL" sz="1600" b="1" smtClean="0">
                <a:solidFill>
                  <a:schemeClr val="tx2"/>
                </a:solidFill>
              </a:rPr>
              <a:t>	PUP w Sandomierzu            </a:t>
            </a:r>
            <a:r>
              <a:rPr lang="pl-PL" sz="1600" smtClean="0"/>
              <a:t>–  17 pracowników  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pl-PL" sz="1600" smtClean="0"/>
              <a:t>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pl-PL" sz="1600" b="1" smtClean="0">
                <a:solidFill>
                  <a:schemeClr val="tx2"/>
                </a:solidFill>
              </a:rPr>
              <a:t>	PUP w Starachowicach       </a:t>
            </a:r>
            <a:r>
              <a:rPr lang="pl-PL" sz="1600" smtClean="0"/>
              <a:t>–  16 pracowników.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pl-PL" sz="1400" smtClean="0"/>
              <a:t>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pl-PL" sz="1800" smtClean="0"/>
          </a:p>
        </p:txBody>
      </p:sp>
      <p:pic>
        <p:nvPicPr>
          <p:cNvPr id="30723" name="Obraz 3" descr="KFS_LOGO_MAL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260350"/>
            <a:ext cx="2027237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ymbol zastępczy zawartości 2"/>
          <p:cNvSpPr>
            <a:spLocks noGrp="1"/>
          </p:cNvSpPr>
          <p:nvPr>
            <p:ph idx="1"/>
          </p:nvPr>
        </p:nvSpPr>
        <p:spPr>
          <a:xfrm>
            <a:off x="428625" y="1285875"/>
            <a:ext cx="8229600" cy="478631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pl-PL" sz="2000" b="1" smtClean="0"/>
              <a:t>   </a:t>
            </a:r>
            <a:r>
              <a:rPr lang="pl-PL" sz="2000" b="1" smtClean="0">
                <a:solidFill>
                  <a:schemeClr val="tx2"/>
                </a:solidFill>
              </a:rPr>
              <a:t>Uczestnicy kształcenia ustawicznego</a:t>
            </a:r>
          </a:p>
          <a:p>
            <a:pPr>
              <a:buFont typeface="Wingdings 2" pitchFamily="18" charset="2"/>
              <a:buNone/>
            </a:pPr>
            <a:r>
              <a:rPr lang="pl-PL" sz="2000" smtClean="0">
                <a:solidFill>
                  <a:schemeClr val="tx2"/>
                </a:solidFill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pl-PL" sz="2000" b="1" smtClean="0"/>
              <a:t>   </a:t>
            </a:r>
            <a:r>
              <a:rPr lang="pl-PL" sz="2000" b="1" smtClean="0">
                <a:solidFill>
                  <a:schemeClr val="tx2"/>
                </a:solidFill>
              </a:rPr>
              <a:t>Ogółem 349        </a:t>
            </a:r>
            <a:r>
              <a:rPr lang="pl-PL" sz="2000" smtClean="0"/>
              <a:t>kobiety </a:t>
            </a:r>
            <a:r>
              <a:rPr lang="pl-PL" sz="2000" b="1" smtClean="0">
                <a:solidFill>
                  <a:schemeClr val="tx2"/>
                </a:solidFill>
              </a:rPr>
              <a:t>132</a:t>
            </a:r>
            <a:r>
              <a:rPr lang="pl-PL" sz="2000" smtClean="0"/>
              <a:t>   mężczyźni  </a:t>
            </a:r>
            <a:r>
              <a:rPr lang="pl-PL" sz="2000" b="1" smtClean="0">
                <a:solidFill>
                  <a:schemeClr val="tx2"/>
                </a:solidFill>
              </a:rPr>
              <a:t>217</a:t>
            </a:r>
          </a:p>
          <a:p>
            <a:pPr>
              <a:buFont typeface="Wingdings 2" pitchFamily="18" charset="2"/>
              <a:buNone/>
            </a:pPr>
            <a:r>
              <a:rPr lang="pl-PL" sz="2000" smtClean="0">
                <a:solidFill>
                  <a:schemeClr val="tx2"/>
                </a:solidFill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pl-PL" sz="2000" i="1" smtClean="0"/>
              <a:t>z tego w wieku:</a:t>
            </a:r>
            <a:r>
              <a:rPr lang="pl-PL" sz="2000" smtClean="0"/>
              <a:t> </a:t>
            </a:r>
            <a:r>
              <a:rPr lang="pl-PL" sz="2000" b="1" smtClean="0"/>
              <a:t> </a:t>
            </a:r>
            <a:r>
              <a:rPr lang="pl-PL" sz="2000" smtClean="0"/>
              <a:t> </a:t>
            </a:r>
            <a:r>
              <a:rPr lang="pl-PL" sz="2000" b="1" smtClean="0"/>
              <a:t> </a:t>
            </a:r>
            <a:r>
              <a:rPr lang="pl-PL" sz="2000" smtClean="0"/>
              <a:t> </a:t>
            </a:r>
            <a:r>
              <a:rPr lang="pl-PL" sz="2000" b="1" smtClean="0"/>
              <a:t> </a:t>
            </a:r>
            <a:r>
              <a:rPr lang="pl-PL" sz="2000" smtClean="0"/>
              <a:t>45 - 54 lata	</a:t>
            </a:r>
            <a:r>
              <a:rPr lang="pl-PL" sz="2000" b="1" smtClean="0">
                <a:solidFill>
                  <a:schemeClr val="tx2"/>
                </a:solidFill>
              </a:rPr>
              <a:t>195</a:t>
            </a:r>
            <a:r>
              <a:rPr lang="pl-PL" sz="2000" smtClean="0">
                <a:solidFill>
                  <a:schemeClr val="tx2"/>
                </a:solidFill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pl-PL" sz="2000" smtClean="0"/>
              <a:t>			  55 - 59 lat	</a:t>
            </a:r>
            <a:r>
              <a:rPr lang="pl-PL" sz="2000" b="1" smtClean="0">
                <a:solidFill>
                  <a:schemeClr val="tx2"/>
                </a:solidFill>
              </a:rPr>
              <a:t>106</a:t>
            </a:r>
            <a:r>
              <a:rPr lang="pl-PL" sz="2000" smtClean="0">
                <a:solidFill>
                  <a:schemeClr val="tx2"/>
                </a:solidFill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pl-PL" sz="2000" smtClean="0"/>
              <a:t>                                  60 lat i więcej 	   </a:t>
            </a:r>
            <a:r>
              <a:rPr lang="pl-PL" sz="2000" b="1" smtClean="0">
                <a:solidFill>
                  <a:schemeClr val="tx2"/>
                </a:solidFill>
              </a:rPr>
              <a:t>48</a:t>
            </a:r>
            <a:r>
              <a:rPr lang="pl-PL" sz="2000" smtClean="0">
                <a:solidFill>
                  <a:schemeClr val="tx2"/>
                </a:solidFill>
              </a:rPr>
              <a:t> </a:t>
            </a:r>
            <a:endParaRPr lang="pl-PL" sz="2000" b="1" smtClean="0">
              <a:solidFill>
                <a:schemeClr val="tx2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pl-PL" sz="2000" i="1" smtClean="0"/>
              <a:t>z tego z wykształceniem:</a:t>
            </a:r>
            <a:r>
              <a:rPr lang="pl-PL" sz="2000" smtClean="0"/>
              <a:t> </a:t>
            </a:r>
            <a:r>
              <a:rPr lang="pl-PL" sz="2000" b="1" smtClean="0"/>
              <a:t> </a:t>
            </a:r>
            <a:r>
              <a:rPr lang="pl-PL" sz="2000" smtClean="0"/>
              <a:t> </a:t>
            </a:r>
            <a:r>
              <a:rPr lang="pl-PL" sz="2000" b="1" smtClean="0"/>
              <a:t> </a:t>
            </a:r>
            <a:r>
              <a:rPr lang="pl-PL" sz="2000" smtClean="0"/>
              <a:t> </a:t>
            </a:r>
            <a:r>
              <a:rPr lang="pl-PL" sz="2000" b="1" smtClean="0"/>
              <a:t> </a:t>
            </a:r>
            <a:r>
              <a:rPr lang="pl-PL" sz="2000" smtClean="0"/>
              <a:t> </a:t>
            </a:r>
          </a:p>
          <a:p>
            <a:pPr>
              <a:buFont typeface="Wingdings 2" pitchFamily="18" charset="2"/>
              <a:buNone/>
            </a:pPr>
            <a:r>
              <a:rPr lang="pl-PL" sz="2000" smtClean="0"/>
              <a:t>				wyższym    </a:t>
            </a:r>
            <a:r>
              <a:rPr lang="pl-PL" sz="2000" b="1" smtClean="0">
                <a:solidFill>
                  <a:schemeClr val="tx2"/>
                </a:solidFill>
              </a:rPr>
              <a:t>87</a:t>
            </a:r>
            <a:r>
              <a:rPr lang="pl-PL" sz="2000" smtClean="0">
                <a:solidFill>
                  <a:schemeClr val="tx2"/>
                </a:solidFill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pl-PL" sz="2000" smtClean="0"/>
              <a:t>				policealnym i średnim zawodowym   </a:t>
            </a:r>
            <a:r>
              <a:rPr lang="pl-PL" sz="2000" b="1" smtClean="0">
                <a:solidFill>
                  <a:schemeClr val="tx2"/>
                </a:solidFill>
              </a:rPr>
              <a:t>97</a:t>
            </a:r>
          </a:p>
          <a:p>
            <a:pPr>
              <a:buFont typeface="Wingdings 2" pitchFamily="18" charset="2"/>
              <a:buNone/>
            </a:pPr>
            <a:r>
              <a:rPr lang="pl-PL" sz="2000" smtClean="0"/>
              <a:t>				średnim ogólnokształcącym    </a:t>
            </a:r>
            <a:r>
              <a:rPr lang="pl-PL" sz="2000" b="1" smtClean="0">
                <a:solidFill>
                  <a:schemeClr val="tx2"/>
                </a:solidFill>
              </a:rPr>
              <a:t>14</a:t>
            </a:r>
            <a:r>
              <a:rPr lang="pl-PL" sz="2000" smtClean="0">
                <a:solidFill>
                  <a:schemeClr val="tx2"/>
                </a:solidFill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pl-PL" sz="2000" smtClean="0"/>
              <a:t>				zasadniczym zawodowym </a:t>
            </a:r>
            <a:r>
              <a:rPr lang="pl-PL" sz="2000" b="1" smtClean="0">
                <a:solidFill>
                  <a:schemeClr val="tx2"/>
                </a:solidFill>
              </a:rPr>
              <a:t>120</a:t>
            </a:r>
            <a:r>
              <a:rPr lang="pl-PL" sz="2000" smtClean="0">
                <a:solidFill>
                  <a:schemeClr val="tx2"/>
                </a:solidFill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pl-PL" sz="2000" smtClean="0"/>
              <a:t>				gimnazjalnym i poniżej </a:t>
            </a:r>
            <a:r>
              <a:rPr lang="pl-PL" sz="2000" b="1" smtClean="0">
                <a:solidFill>
                  <a:schemeClr val="tx2"/>
                </a:solidFill>
              </a:rPr>
              <a:t>31</a:t>
            </a:r>
            <a:endParaRPr lang="pl-PL" sz="2000" smtClean="0">
              <a:solidFill>
                <a:schemeClr val="tx2"/>
              </a:solidFill>
            </a:endParaRPr>
          </a:p>
        </p:txBody>
      </p:sp>
      <p:pic>
        <p:nvPicPr>
          <p:cNvPr id="32770" name="Obraz 4" descr="KFS_LOGO_MAL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260350"/>
            <a:ext cx="2027237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714348" y="1285860"/>
          <a:ext cx="7592784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0419" name="Obraz 4" descr="KFS_LOGO_MAL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260350"/>
            <a:ext cx="2027237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857224" y="1000108"/>
          <a:ext cx="7286676" cy="5483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1443" name="Obraz 4" descr="KFS_LOGO_MAL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260350"/>
            <a:ext cx="2027237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3000375" y="500063"/>
            <a:ext cx="3313113" cy="50958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2000" b="1" dirty="0" smtClean="0">
                <a:latin typeface="+mn-lt"/>
              </a:rPr>
              <a:t>Podział środków na rok 2015</a:t>
            </a:r>
            <a:endParaRPr lang="pl-PL" sz="2000" dirty="0">
              <a:latin typeface="+mn-lt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643042" y="1142984"/>
          <a:ext cx="5654047" cy="50526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11961"/>
                <a:gridCol w="3494724"/>
                <a:gridCol w="1747362"/>
              </a:tblGrid>
              <a:tr h="252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+mj-lt"/>
                        </a:rPr>
                        <a:t>Lp.</a:t>
                      </a:r>
                      <a:endParaRPr lang="pl-PL" sz="11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+mj-lt"/>
                        </a:rPr>
                        <a:t>Nazwa </a:t>
                      </a:r>
                      <a:r>
                        <a:rPr lang="pl-PL" sz="1100" b="1" dirty="0" smtClean="0">
                          <a:latin typeface="+mj-lt"/>
                        </a:rPr>
                        <a:t>powiatowego </a:t>
                      </a:r>
                      <a:r>
                        <a:rPr lang="pl-PL" sz="1100" b="1" dirty="0">
                          <a:latin typeface="+mj-lt"/>
                        </a:rPr>
                        <a:t>urzędu pracy</a:t>
                      </a:r>
                      <a:endParaRPr lang="pl-PL" sz="11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+mj-lt"/>
                        </a:rPr>
                        <a:t>Kwota </a:t>
                      </a:r>
                      <a:endParaRPr lang="pl-PL" sz="11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+mj-lt"/>
                        </a:rPr>
                        <a:t>1.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+mj-lt"/>
                        </a:rPr>
                        <a:t>Powiatowy Urząd Pracy w Busku-Zdroju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+mj-lt"/>
                          <a:cs typeface="Times New Roman" pitchFamily="18" charset="0"/>
                        </a:rPr>
                        <a:t>100 000 </a:t>
                      </a:r>
                      <a:r>
                        <a:rPr lang="pl-PL" sz="1400" dirty="0">
                          <a:latin typeface="+mj-lt"/>
                          <a:cs typeface="Times New Roman" pitchFamily="18" charset="0"/>
                        </a:rPr>
                        <a:t>zł</a:t>
                      </a:r>
                      <a:endParaRPr lang="pl-PL" sz="14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+mj-lt"/>
                        </a:rPr>
                        <a:t>2.</a:t>
                      </a:r>
                      <a:endParaRPr lang="pl-PL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+mj-lt"/>
                        </a:rPr>
                        <a:t>Powiatowy Urząd Pracy w Jędrzejowie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 pitchFamily="18" charset="0"/>
                        </a:rPr>
                        <a:t>100 000 zł</a:t>
                      </a:r>
                      <a:endParaRPr lang="pl-PL" sz="14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+mj-lt"/>
                        </a:rPr>
                        <a:t>3.</a:t>
                      </a:r>
                      <a:endParaRPr lang="pl-PL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+mj-lt"/>
                        </a:rPr>
                        <a:t>Powiatowy Urząd Pracy w Kazimierzy Wielkiej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+mj-lt"/>
                          <a:cs typeface="Times New Roman" pitchFamily="18" charset="0"/>
                        </a:rPr>
                        <a:t>120 000 zł</a:t>
                      </a:r>
                      <a:endParaRPr lang="pl-PL" sz="14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+mj-lt"/>
                        </a:rPr>
                        <a:t>4.</a:t>
                      </a:r>
                      <a:endParaRPr lang="pl-PL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+mj-lt"/>
                        </a:rPr>
                        <a:t>Miejski Urząd Pracy w Kielcach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+mj-lt"/>
                          <a:cs typeface="Times New Roman" pitchFamily="18" charset="0"/>
                        </a:rPr>
                        <a:t>1 500 000 zł</a:t>
                      </a:r>
                      <a:endParaRPr lang="pl-PL" sz="14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+mj-lt"/>
                        </a:rPr>
                        <a:t>5.</a:t>
                      </a:r>
                      <a:endParaRPr lang="pl-PL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+mj-lt"/>
                        </a:rPr>
                        <a:t>Powiatowy Urząd Pracy w Kielcach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+mj-lt"/>
                          <a:cs typeface="Times New Roman" pitchFamily="18" charset="0"/>
                        </a:rPr>
                        <a:t>1 592 000 zł</a:t>
                      </a:r>
                      <a:endParaRPr lang="pl-PL" sz="14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+mj-lt"/>
                        </a:rPr>
                        <a:t>6.</a:t>
                      </a:r>
                      <a:endParaRPr lang="pl-PL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+mj-lt"/>
                        </a:rPr>
                        <a:t>Powiatowy Urząd Pracy w Końskich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+mj-lt"/>
                          <a:cs typeface="Times New Roman" pitchFamily="18" charset="0"/>
                        </a:rPr>
                        <a:t>250 000 </a:t>
                      </a:r>
                      <a:r>
                        <a:rPr lang="pl-PL" sz="1400" dirty="0">
                          <a:latin typeface="+mj-lt"/>
                          <a:cs typeface="Times New Roman" pitchFamily="18" charset="0"/>
                        </a:rPr>
                        <a:t>zł</a:t>
                      </a:r>
                      <a:endParaRPr lang="pl-PL" sz="14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+mj-lt"/>
                        </a:rPr>
                        <a:t>7.</a:t>
                      </a:r>
                      <a:endParaRPr lang="pl-PL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+mj-lt"/>
                        </a:rPr>
                        <a:t>Powiatowy Urząd Pracy w Opatowie</a:t>
                      </a:r>
                      <a:endParaRPr lang="pl-PL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+mj-lt"/>
                          <a:cs typeface="Times New Roman" pitchFamily="18" charset="0"/>
                        </a:rPr>
                        <a:t> 50 000 zł</a:t>
                      </a:r>
                      <a:endParaRPr lang="pl-PL" sz="14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+mj-lt"/>
                        </a:rPr>
                        <a:t>8.</a:t>
                      </a:r>
                      <a:endParaRPr lang="pl-PL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+mj-lt"/>
                        </a:rPr>
                        <a:t>Powiatowy Urząd Pracy w Ostrowcu Św.</a:t>
                      </a:r>
                      <a:endParaRPr lang="pl-PL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+mj-lt"/>
                          <a:cs typeface="Times New Roman" pitchFamily="18" charset="0"/>
                        </a:rPr>
                        <a:t>300 000 zł</a:t>
                      </a:r>
                      <a:endParaRPr lang="pl-PL" sz="14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+mj-lt"/>
                        </a:rPr>
                        <a:t>9.</a:t>
                      </a:r>
                      <a:endParaRPr lang="pl-PL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+mj-lt"/>
                        </a:rPr>
                        <a:t>Powiatowy Urząd Pracy w Pińczowie</a:t>
                      </a:r>
                      <a:endParaRPr lang="pl-PL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 pitchFamily="18" charset="0"/>
                        </a:rPr>
                        <a:t>40 000 zł</a:t>
                      </a:r>
                      <a:endParaRPr lang="pl-PL" sz="14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+mj-lt"/>
                        </a:rPr>
                        <a:t>10.</a:t>
                      </a:r>
                      <a:endParaRPr lang="pl-PL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+mj-lt"/>
                        </a:rPr>
                        <a:t>Powiatowy Urząd Pracy w Sandomierzu</a:t>
                      </a:r>
                      <a:endParaRPr lang="pl-PL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+mj-lt"/>
                          <a:cs typeface="Times New Roman" pitchFamily="18" charset="0"/>
                        </a:rPr>
                        <a:t>60 000 zł</a:t>
                      </a:r>
                      <a:endParaRPr lang="pl-PL" sz="14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+mj-lt"/>
                        </a:rPr>
                        <a:t>11.</a:t>
                      </a:r>
                      <a:endParaRPr lang="pl-PL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+mj-lt"/>
                        </a:rPr>
                        <a:t>Powiatowy Urząd Pracy w Skarżysku-Kam.</a:t>
                      </a:r>
                      <a:endParaRPr lang="pl-PL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+mj-lt"/>
                          <a:cs typeface="Times New Roman" pitchFamily="18" charset="0"/>
                        </a:rPr>
                        <a:t>300 000 zł</a:t>
                      </a:r>
                      <a:endParaRPr lang="pl-PL" sz="14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+mj-lt"/>
                        </a:rPr>
                        <a:t>12.</a:t>
                      </a:r>
                      <a:endParaRPr lang="pl-PL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+mj-lt"/>
                        </a:rPr>
                        <a:t>Powiatowy Urząd Pracy w Starachowicach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+mj-lt"/>
                          <a:cs typeface="Times New Roman" pitchFamily="18" charset="0"/>
                        </a:rPr>
                        <a:t>100 000 </a:t>
                      </a:r>
                      <a:r>
                        <a:rPr lang="pl-PL" sz="1400" dirty="0">
                          <a:latin typeface="+mj-lt"/>
                          <a:cs typeface="Times New Roman" pitchFamily="18" charset="0"/>
                        </a:rPr>
                        <a:t>zł</a:t>
                      </a:r>
                      <a:endParaRPr lang="pl-PL" sz="14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+mj-lt"/>
                        </a:rPr>
                        <a:t>13.</a:t>
                      </a:r>
                      <a:endParaRPr lang="pl-PL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+mj-lt"/>
                        </a:rPr>
                        <a:t>Powiatowy Urząd Pracy w Staszowie</a:t>
                      </a:r>
                      <a:endParaRPr lang="pl-PL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+mj-lt"/>
                          <a:cs typeface="Times New Roman" pitchFamily="18" charset="0"/>
                        </a:rPr>
                        <a:t>400 000 </a:t>
                      </a:r>
                      <a:r>
                        <a:rPr lang="pl-PL" sz="1400" dirty="0">
                          <a:latin typeface="+mj-lt"/>
                          <a:cs typeface="Times New Roman" pitchFamily="18" charset="0"/>
                        </a:rPr>
                        <a:t>zł</a:t>
                      </a:r>
                      <a:endParaRPr lang="pl-PL" sz="14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+mj-lt"/>
                        </a:rPr>
                        <a:t>14.</a:t>
                      </a:r>
                      <a:endParaRPr lang="pl-PL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+mj-lt"/>
                        </a:rPr>
                        <a:t>Powiatowy Urząd Pracy we Włoszczowie</a:t>
                      </a:r>
                      <a:endParaRPr lang="pl-PL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 pitchFamily="18" charset="0"/>
                        </a:rPr>
                        <a:t>100 000 zł</a:t>
                      </a:r>
                      <a:endParaRPr lang="pl-PL" sz="14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2000"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j-lt"/>
                        </a:rPr>
                        <a:t>Łącznie województwo</a:t>
                      </a:r>
                      <a:endParaRPr lang="pl-PL" sz="1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+mj-lt"/>
                          <a:cs typeface="Times New Roman" pitchFamily="18" charset="0"/>
                        </a:rPr>
                        <a:t>5 012 000 zł</a:t>
                      </a:r>
                      <a:endParaRPr lang="pl-PL" sz="1400" b="1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4276" name="Obraz 4" descr="KFS_LOGO_MAL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260350"/>
            <a:ext cx="2027237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ytuł 1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723900"/>
          </a:xfrm>
        </p:spPr>
        <p:txBody>
          <a:bodyPr/>
          <a:lstStyle/>
          <a:p>
            <a:r>
              <a:rPr lang="pl-PL" sz="2400" b="1" smtClean="0"/>
              <a:t>Poradnik dla pracodawców: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457200" y="1500188"/>
            <a:ext cx="8229600" cy="482441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l-PL" sz="1600" smtClean="0"/>
              <a:t>20% kosztów kształcenia stanowi rzeczywisty wkład własny pracodawcy a nie jego pracownika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pl-PL" sz="400" smtClean="0"/>
          </a:p>
          <a:p>
            <a:pPr>
              <a:lnSpc>
                <a:spcPct val="80000"/>
              </a:lnSpc>
            </a:pPr>
            <a:r>
              <a:rPr lang="pl-PL" sz="1600" smtClean="0"/>
              <a:t>pracodawca zgodnie z własnym uznaniem dokonuje wyboru instytucji szkoleniowej oraz decyduje o programie kształcenia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pl-PL" sz="200" smtClean="0"/>
          </a:p>
          <a:p>
            <a:pPr>
              <a:lnSpc>
                <a:spcPct val="80000"/>
              </a:lnSpc>
            </a:pPr>
            <a:r>
              <a:rPr lang="pl-PL" sz="1600" smtClean="0"/>
              <a:t>instytucja szkoleniowa nie musi posiadać wpisu do rejestru instytucji szkoleniowych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pl-PL" sz="300" smtClean="0"/>
          </a:p>
          <a:p>
            <a:pPr>
              <a:lnSpc>
                <a:spcPct val="80000"/>
              </a:lnSpc>
            </a:pPr>
            <a:r>
              <a:rPr lang="pl-PL" sz="1600" smtClean="0"/>
              <a:t>brak możliwości finansowania szkoleń wewnątrzzakładowych prowadzonych przez samego pracodawcę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pl-PL" sz="300" smtClean="0"/>
          </a:p>
          <a:p>
            <a:pPr>
              <a:lnSpc>
                <a:spcPct val="80000"/>
              </a:lnSpc>
            </a:pPr>
            <a:r>
              <a:rPr lang="pl-PL" sz="1600" smtClean="0"/>
              <a:t>brak możliwości uzyskania finansowania kształcenia pracownika przebywającego na urlopie macierzyńskim/wychowawczym/ojcowskim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pl-PL" sz="300" smtClean="0"/>
          </a:p>
          <a:p>
            <a:pPr>
              <a:lnSpc>
                <a:spcPct val="80000"/>
              </a:lnSpc>
            </a:pPr>
            <a:r>
              <a:rPr lang="pl-PL" sz="1600" smtClean="0"/>
              <a:t>forma kształcenia musi przypadać w okresie zatrudnienia pracownika na czas określony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pl-PL" sz="300" smtClean="0"/>
          </a:p>
          <a:p>
            <a:pPr>
              <a:lnSpc>
                <a:spcPct val="80000"/>
              </a:lnSpc>
            </a:pPr>
            <a:r>
              <a:rPr lang="pl-PL" sz="1600" smtClean="0"/>
              <a:t>brak ograniczeń dot. liczby i form kształcenia dla jednego pracownika – jedyne to limit środków na dany rok</a:t>
            </a:r>
            <a:r>
              <a:rPr lang="pl-PL" sz="1400" smtClean="0"/>
              <a:t>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pl-PL" sz="400" smtClean="0"/>
          </a:p>
          <a:p>
            <a:pPr>
              <a:lnSpc>
                <a:spcPct val="80000"/>
              </a:lnSpc>
            </a:pPr>
            <a:r>
              <a:rPr lang="pl-PL" sz="1600" smtClean="0"/>
              <a:t>obowiązek potwierdzenia ukończenia szkolenia stosownym dokumentem (zaświadczenie </a:t>
            </a:r>
            <a:br>
              <a:rPr lang="pl-PL" sz="1600" smtClean="0"/>
            </a:br>
            <a:r>
              <a:rPr lang="pl-PL" sz="1600" smtClean="0"/>
              <a:t>o ukończeniu, certyfikat, dyplom, świadectwo, licencja) – uczestnictwo w 80% zajęć </a:t>
            </a:r>
            <a:br>
              <a:rPr lang="pl-PL" sz="1600" smtClean="0"/>
            </a:br>
            <a:r>
              <a:rPr lang="pl-PL" sz="1600" smtClean="0"/>
              <a:t>nie stanowi dowodu na ukończenie szkolenia</a:t>
            </a:r>
            <a:endParaRPr lang="pl-PL" sz="30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pl-PL" sz="30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pl-PL" sz="300" smtClean="0"/>
          </a:p>
          <a:p>
            <a:pPr>
              <a:lnSpc>
                <a:spcPct val="80000"/>
              </a:lnSpc>
            </a:pPr>
            <a:r>
              <a:rPr lang="pl-PL" sz="1600" smtClean="0"/>
              <a:t>nie ma możliwości finansowania kosztów kształcenia osób współpracujących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pl-PL" sz="20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pl-PL" sz="300" smtClean="0"/>
          </a:p>
          <a:p>
            <a:pPr>
              <a:lnSpc>
                <a:spcPct val="80000"/>
              </a:lnSpc>
            </a:pPr>
            <a:r>
              <a:rPr lang="pl-PL" sz="1600" smtClean="0"/>
              <a:t>nie ma potrzeby zakładania odrębnego konta  bankowego dla przelewu środków z KFS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pl-PL" sz="300" smtClean="0"/>
          </a:p>
          <a:p>
            <a:pPr>
              <a:lnSpc>
                <a:spcPct val="80000"/>
              </a:lnSpc>
            </a:pPr>
            <a:endParaRPr lang="pl-PL" sz="1400" smtClean="0"/>
          </a:p>
        </p:txBody>
      </p:sp>
      <p:pic>
        <p:nvPicPr>
          <p:cNvPr id="65540" name="Obraz 3" descr="KFS_LOGO_MAL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260350"/>
            <a:ext cx="2027237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ymbol zastępczy zawartości 2"/>
          <p:cNvSpPr>
            <a:spLocks noGrp="1"/>
          </p:cNvSpPr>
          <p:nvPr>
            <p:ph idx="1"/>
          </p:nvPr>
        </p:nvSpPr>
        <p:spPr>
          <a:xfrm>
            <a:off x="500063" y="1357313"/>
            <a:ext cx="8229600" cy="5181600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pl-PL" sz="2800" smtClean="0"/>
              <a:t>	</a:t>
            </a:r>
            <a:r>
              <a:rPr lang="pl-PL" sz="1800" smtClean="0"/>
              <a:t>Szansą na rozwój przedsiębiorstwa jest przede wszystkim wykorzystanie w pełni czynnika ludzkiego jako kluczowego potencjału. </a:t>
            </a:r>
          </a:p>
          <a:p>
            <a:pPr algn="just">
              <a:lnSpc>
                <a:spcPct val="120000"/>
              </a:lnSpc>
              <a:buFont typeface="Wingdings 2" pitchFamily="18" charset="2"/>
              <a:buNone/>
            </a:pPr>
            <a:r>
              <a:rPr lang="pl-PL" sz="1800" smtClean="0"/>
              <a:t>	Każde przedsiębiorstwo aktywnie wychodzące naprzeciw wymaganiom rynku, powinno być zainteresowane podnoszeniem kwalifikacji swoich pracowników</a:t>
            </a:r>
            <a:br>
              <a:rPr lang="pl-PL" sz="1800" smtClean="0"/>
            </a:br>
            <a:r>
              <a:rPr lang="pl-PL" sz="1800" smtClean="0"/>
              <a:t>i tworzeniem </a:t>
            </a:r>
            <a:r>
              <a:rPr lang="pl-PL" sz="1800" b="1" smtClean="0">
                <a:solidFill>
                  <a:schemeClr val="tx2"/>
                </a:solidFill>
              </a:rPr>
              <a:t>efektywnego systemu ich kształcenia i rozwoju. </a:t>
            </a:r>
          </a:p>
          <a:p>
            <a:pPr>
              <a:buFont typeface="Wingdings 2" pitchFamily="18" charset="2"/>
              <a:buNone/>
            </a:pPr>
            <a:r>
              <a:rPr lang="pl-PL" sz="1800" smtClean="0"/>
              <a:t>	</a:t>
            </a:r>
          </a:p>
          <a:p>
            <a:pPr>
              <a:buFont typeface="Wingdings 2" pitchFamily="18" charset="2"/>
              <a:buNone/>
            </a:pPr>
            <a:r>
              <a:rPr lang="pl-PL" sz="1800" b="1" smtClean="0">
                <a:solidFill>
                  <a:schemeClr val="tx2"/>
                </a:solidFill>
              </a:rPr>
              <a:t>	Pojawiające się problemy wśród pracodawców:</a:t>
            </a:r>
          </a:p>
          <a:p>
            <a:pPr>
              <a:buFont typeface="Wingdings 2" pitchFamily="18" charset="2"/>
              <a:buNone/>
            </a:pPr>
            <a:endParaRPr lang="pl-PL" sz="900" b="1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pl-PL" sz="1800" smtClean="0"/>
              <a:t>brak umiejętności wykorzystania potencjału zatrudnionych pracowników</a:t>
            </a:r>
          </a:p>
          <a:p>
            <a:pPr>
              <a:buFont typeface="Wingdings" pitchFamily="2" charset="2"/>
              <a:buChar char="§"/>
            </a:pPr>
            <a:r>
              <a:rPr lang="pl-PL" sz="1800" smtClean="0"/>
              <a:t>niedostatecznie określone ich potrzeby szkoleniowe</a:t>
            </a:r>
          </a:p>
          <a:p>
            <a:pPr>
              <a:buFont typeface="Wingdings" pitchFamily="2" charset="2"/>
              <a:buChar char="§"/>
            </a:pPr>
            <a:r>
              <a:rPr lang="pl-PL" sz="1800" smtClean="0"/>
              <a:t>powszechne przekonanie o nieopłacalności inwestowania w rozwój  starszych pracowników</a:t>
            </a:r>
          </a:p>
          <a:p>
            <a:pPr>
              <a:buFont typeface="Wingdings" pitchFamily="2" charset="2"/>
              <a:buChar char="§"/>
            </a:pPr>
            <a:r>
              <a:rPr lang="pl-PL" sz="1800" smtClean="0"/>
              <a:t>ograniczone możliwości finansowe pracodawcy.</a:t>
            </a:r>
          </a:p>
          <a:p>
            <a:pPr>
              <a:buFont typeface="Wingdings 2" pitchFamily="18" charset="2"/>
              <a:buNone/>
            </a:pPr>
            <a:endParaRPr lang="pl-PL" sz="1900" smtClean="0"/>
          </a:p>
          <a:p>
            <a:endParaRPr lang="pl-PL" smtClean="0"/>
          </a:p>
        </p:txBody>
      </p:sp>
      <p:pic>
        <p:nvPicPr>
          <p:cNvPr id="17410" name="Obraz 3" descr="KFS_LOGO_MAL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260350"/>
            <a:ext cx="2027237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8229600" cy="4429125"/>
          </a:xfrm>
        </p:spPr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sz="5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100" dirty="0" smtClean="0"/>
              <a:t>pracodawca prowadzący działalność na terenie kilku powiatów może złożyć jeden duży wniosek w urzędzie właściwym ze względu na swoją siedzibę lub kilka małych w powiatowych urzędach pracy, na terenie działania których znajdują się filie firmy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sz="5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100" dirty="0" smtClean="0"/>
              <a:t>w przypadku nieukończenia szkolenia przez pracownika/pracodawcę przyznane środki powinny zostać zwrócone (decyzja w jakiej części zależy od zapisów w umowie)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sz="5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100" dirty="0" smtClean="0"/>
              <a:t>niewykorzystane środki pracodawca musi zwrócić do powiatowego urzędu pracy (zasady zwrotu powinny zostać zawarte w zawieranej między stronami umowie)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sz="5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100" dirty="0" smtClean="0"/>
              <a:t>wszelkie spory dot. umów zawartych pomiędzy starostą a pracodawcą rozstrzygane są </a:t>
            </a:r>
            <a:br>
              <a:rPr lang="pl-PL" sz="2100" dirty="0" smtClean="0"/>
            </a:br>
            <a:r>
              <a:rPr lang="pl-PL" sz="2100" dirty="0" smtClean="0"/>
              <a:t>na podstawie przepisów Kodeksu cywilnego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sz="5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100" dirty="0" smtClean="0"/>
              <a:t>starosta/powiatowy urząd pracy przeprowadza u pracodawcy kontrolę w zakresie przestrzegania postanowień umowy  dot. zwłaszcza wydatkowanie środków </a:t>
            </a:r>
            <a:br>
              <a:rPr lang="pl-PL" sz="2100" dirty="0" smtClean="0"/>
            </a:br>
            <a:r>
              <a:rPr lang="pl-PL" sz="2100" dirty="0" smtClean="0"/>
              <a:t>zgodnie z przeznaczeniem, właściwego dokumentowania, rozliczania środków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sz="5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sz="5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100" dirty="0" smtClean="0"/>
              <a:t>ze środków KFS można finansować różne formy kształcenia pielęgniarek, położnych i lekarzy – kursy, studia podyplomowe, egzaminy. Jedynym ograniczeniem są: staże podyplomowe oraz szkolenia specjalizacyjne lekarzy i lekarzy dentystów oraz staże i specjalizacje pielęgniarek </a:t>
            </a:r>
            <a:br>
              <a:rPr lang="pl-PL" sz="2100" dirty="0" smtClean="0"/>
            </a:br>
            <a:r>
              <a:rPr lang="pl-PL" sz="2100" dirty="0" smtClean="0"/>
              <a:t>i położnych – środki na ten cel pochodzą z art.108 ust.1 </a:t>
            </a:r>
            <a:r>
              <a:rPr lang="pl-PL" sz="2100" dirty="0" err="1" smtClean="0"/>
              <a:t>pkt</a:t>
            </a:r>
            <a:r>
              <a:rPr lang="pl-PL" sz="2100" dirty="0" smtClean="0"/>
              <a:t> 58 </a:t>
            </a:r>
            <a:r>
              <a:rPr lang="pl-PL" sz="2100" dirty="0" err="1" smtClean="0"/>
              <a:t>ppkt</a:t>
            </a:r>
            <a:r>
              <a:rPr lang="pl-PL" sz="2100" dirty="0" smtClean="0"/>
              <a:t> 1f </a:t>
            </a:r>
            <a:br>
              <a:rPr lang="pl-PL" sz="2100" dirty="0" smtClean="0"/>
            </a:br>
            <a:r>
              <a:rPr lang="pl-PL" sz="2100" dirty="0" smtClean="0"/>
              <a:t>ustawy o promocji.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/>
          </a:p>
        </p:txBody>
      </p:sp>
      <p:pic>
        <p:nvPicPr>
          <p:cNvPr id="66563" name="Obraz 3" descr="KFS_LOGO_MAL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260350"/>
            <a:ext cx="2027237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85813" y="1285875"/>
            <a:ext cx="7888287" cy="4929188"/>
          </a:xfrm>
        </p:spPr>
        <p:txBody>
          <a:bodyPr>
            <a:normAutofit lnSpcReduction="10000"/>
          </a:bodyPr>
          <a:lstStyle/>
          <a:p>
            <a:pPr>
              <a:buFont typeface="Wingdings 2" pitchFamily="18" charset="2"/>
              <a:buNone/>
            </a:pPr>
            <a:r>
              <a:rPr lang="pl-PL" sz="1800" b="1" smtClean="0">
                <a:solidFill>
                  <a:schemeClr val="tx2"/>
                </a:solidFill>
                <a:cs typeface="Arial" charset="0"/>
              </a:rPr>
              <a:t>Krajowy Fundusz Szkoleniowy</a:t>
            </a:r>
            <a:r>
              <a:rPr lang="pl-PL" sz="1800" smtClean="0">
                <a:solidFill>
                  <a:schemeClr val="tx2"/>
                </a:solidFill>
                <a:cs typeface="Arial" charset="0"/>
              </a:rPr>
              <a:t> </a:t>
            </a:r>
            <a:r>
              <a:rPr lang="pl-PL" sz="1800" b="1" smtClean="0">
                <a:solidFill>
                  <a:schemeClr val="tx2"/>
                </a:solidFill>
                <a:cs typeface="Arial" charset="0"/>
              </a:rPr>
              <a:t>(KFS) </a:t>
            </a:r>
            <a:r>
              <a:rPr lang="pl-PL" sz="1800" smtClean="0"/>
              <a:t>to nowy instrument wsparcia, który</a:t>
            </a:r>
          </a:p>
          <a:p>
            <a:pPr>
              <a:buFont typeface="Wingdings 2" pitchFamily="18" charset="2"/>
              <a:buNone/>
            </a:pPr>
            <a:r>
              <a:rPr lang="pl-PL" sz="1800" smtClean="0"/>
              <a:t>wprowadza znowelizowana </a:t>
            </a:r>
            <a:r>
              <a:rPr lang="pl-PL" sz="1800" i="1" smtClean="0"/>
              <a:t>ustawa o promocji zatrudnienia i instytucjach</a:t>
            </a:r>
          </a:p>
          <a:p>
            <a:pPr>
              <a:buFont typeface="Wingdings 2" pitchFamily="18" charset="2"/>
              <a:buNone/>
            </a:pPr>
            <a:r>
              <a:rPr lang="pl-PL" sz="1800" i="1" smtClean="0"/>
              <a:t>rynku pracy.</a:t>
            </a:r>
          </a:p>
          <a:p>
            <a:pPr>
              <a:buFont typeface="Wingdings 2" pitchFamily="18" charset="2"/>
              <a:buNone/>
            </a:pPr>
            <a:endParaRPr lang="pl-PL" sz="1800" smtClean="0">
              <a:cs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pl-PL" sz="1800" b="1" smtClean="0">
                <a:solidFill>
                  <a:schemeClr val="tx2"/>
                </a:solidFill>
                <a:cs typeface="Arial" charset="0"/>
              </a:rPr>
              <a:t>Cel</a:t>
            </a:r>
            <a:r>
              <a:rPr lang="pl-PL" sz="1800" b="1" smtClean="0">
                <a:solidFill>
                  <a:schemeClr val="tx2"/>
                </a:solidFill>
              </a:rPr>
              <a:t> utworzenia KFS:</a:t>
            </a:r>
          </a:p>
          <a:p>
            <a:pPr>
              <a:buFont typeface="Wingdings 2" pitchFamily="18" charset="2"/>
              <a:buNone/>
            </a:pPr>
            <a:r>
              <a:rPr lang="pl-PL" sz="1800" smtClean="0"/>
              <a:t>zapobieganie utracie zatrudnienia przez osoby pracujące z powodu kompetencji </a:t>
            </a:r>
          </a:p>
          <a:p>
            <a:pPr>
              <a:buFont typeface="Wingdings 2" pitchFamily="18" charset="2"/>
              <a:buNone/>
            </a:pPr>
            <a:r>
              <a:rPr lang="pl-PL" sz="1800" smtClean="0"/>
              <a:t>nieadekwatnych do wymagań dynamicznie zmieniającej się gospodarki.</a:t>
            </a:r>
          </a:p>
          <a:p>
            <a:pPr>
              <a:buFont typeface="Wingdings 2" pitchFamily="18" charset="2"/>
              <a:buNone/>
            </a:pPr>
            <a:endParaRPr lang="pl-PL" sz="1800" smtClean="0"/>
          </a:p>
          <a:p>
            <a:pPr>
              <a:buFont typeface="Wingdings 2" pitchFamily="18" charset="2"/>
              <a:buNone/>
            </a:pPr>
            <a:r>
              <a:rPr lang="pl-PL" sz="1800" b="1" smtClean="0">
                <a:solidFill>
                  <a:schemeClr val="tx2"/>
                </a:solidFill>
              </a:rPr>
              <a:t>KFS </a:t>
            </a:r>
            <a:r>
              <a:rPr lang="pl-PL" sz="1800" smtClean="0"/>
              <a:t>to</a:t>
            </a:r>
            <a:r>
              <a:rPr lang="pl-PL" sz="1800" b="1" smtClean="0">
                <a:solidFill>
                  <a:schemeClr val="tx2"/>
                </a:solidFill>
              </a:rPr>
              <a:t> </a:t>
            </a:r>
            <a:r>
              <a:rPr lang="pl-PL" sz="1800" smtClean="0"/>
              <a:t>rozwiązanie systemowe, adresowane do pracodawców, wspomagające    </a:t>
            </a:r>
          </a:p>
          <a:p>
            <a:pPr>
              <a:buFont typeface="Wingdings 2" pitchFamily="18" charset="2"/>
              <a:buNone/>
            </a:pPr>
            <a:r>
              <a:rPr lang="pl-PL" sz="1800" smtClean="0"/>
              <a:t>przekwalifikowanie lub aktualizację wiedzy i umiejętności osób pracujących.</a:t>
            </a:r>
          </a:p>
          <a:p>
            <a:pPr>
              <a:buFont typeface="Wingdings 2" pitchFamily="18" charset="2"/>
              <a:buNone/>
            </a:pPr>
            <a:endParaRPr lang="pl-PL" sz="800" smtClean="0">
              <a:cs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pl-PL" sz="1800" smtClean="0">
                <a:cs typeface="Arial" charset="0"/>
              </a:rPr>
              <a:t>Stanowi  wydzielon</a:t>
            </a:r>
            <a:r>
              <a:rPr lang="pl-PL" sz="1800" smtClean="0"/>
              <a:t>ą</a:t>
            </a:r>
            <a:r>
              <a:rPr lang="pl-PL" sz="1800" smtClean="0">
                <a:cs typeface="Arial" charset="0"/>
              </a:rPr>
              <a:t> cz</a:t>
            </a:r>
            <a:r>
              <a:rPr lang="pl-PL" sz="1800" smtClean="0"/>
              <a:t>ęść</a:t>
            </a:r>
            <a:r>
              <a:rPr lang="pl-PL" sz="1800" smtClean="0">
                <a:cs typeface="Arial" charset="0"/>
              </a:rPr>
              <a:t> </a:t>
            </a:r>
            <a:r>
              <a:rPr lang="pl-PL" sz="1800" smtClean="0"/>
              <a:t>ś</a:t>
            </a:r>
            <a:r>
              <a:rPr lang="pl-PL" sz="1800" smtClean="0">
                <a:cs typeface="Arial" charset="0"/>
              </a:rPr>
              <a:t>rodków Funduszu Pracy przeznaczon</a:t>
            </a:r>
            <a:r>
              <a:rPr lang="pl-PL" sz="1800" smtClean="0"/>
              <a:t>ą</a:t>
            </a:r>
            <a:r>
              <a:rPr lang="pl-PL" sz="1800" smtClean="0">
                <a:cs typeface="Arial" charset="0"/>
              </a:rPr>
              <a:t> na finansowanie</a:t>
            </a:r>
          </a:p>
          <a:p>
            <a:pPr>
              <a:buFont typeface="Wingdings 2" pitchFamily="18" charset="2"/>
              <a:buNone/>
            </a:pPr>
            <a:r>
              <a:rPr lang="pl-PL" sz="1800" smtClean="0">
                <a:cs typeface="Arial" charset="0"/>
              </a:rPr>
              <a:t>kształcenia ustawicznego osób pracuj</a:t>
            </a:r>
            <a:r>
              <a:rPr lang="pl-PL" sz="1800" smtClean="0"/>
              <a:t>ą</a:t>
            </a:r>
            <a:r>
              <a:rPr lang="pl-PL" sz="1800" smtClean="0">
                <a:cs typeface="Arial" charset="0"/>
              </a:rPr>
              <a:t>cych (ok. 2% przychodów FP). </a:t>
            </a:r>
            <a:endParaRPr lang="pl-PL" sz="1800" smtClean="0">
              <a:latin typeface="Arial" charset="0"/>
              <a:cs typeface="Arial" charset="0"/>
            </a:endParaRPr>
          </a:p>
          <a:p>
            <a:pPr>
              <a:buFont typeface="Wingdings 2" pitchFamily="18" charset="2"/>
              <a:buNone/>
            </a:pPr>
            <a:endParaRPr lang="pl-PL" sz="180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pl-PL" sz="1800" smtClean="0">
                <a:solidFill>
                  <a:schemeClr val="tx2"/>
                </a:solidFill>
                <a:cs typeface="Arial" charset="0"/>
              </a:rPr>
              <a:t>W latach 2014 – 2015 </a:t>
            </a:r>
            <a:r>
              <a:rPr lang="pl-PL" sz="1800" smtClean="0">
                <a:solidFill>
                  <a:schemeClr val="tx2"/>
                </a:solidFill>
              </a:rPr>
              <a:t>ś</a:t>
            </a:r>
            <a:r>
              <a:rPr lang="pl-PL" sz="1800" smtClean="0">
                <a:solidFill>
                  <a:schemeClr val="tx2"/>
                </a:solidFill>
                <a:cs typeface="Arial" charset="0"/>
              </a:rPr>
              <a:t>rodki KFS przeznaczone s</a:t>
            </a:r>
            <a:r>
              <a:rPr lang="pl-PL" sz="1800" smtClean="0">
                <a:solidFill>
                  <a:schemeClr val="tx2"/>
                </a:solidFill>
              </a:rPr>
              <a:t>ą</a:t>
            </a:r>
            <a:r>
              <a:rPr lang="pl-PL" sz="1800" smtClean="0">
                <a:solidFill>
                  <a:schemeClr val="tx2"/>
                </a:solidFill>
                <a:cs typeface="Arial" charset="0"/>
              </a:rPr>
              <a:t> wył</a:t>
            </a:r>
            <a:r>
              <a:rPr lang="pl-PL" sz="1800" smtClean="0">
                <a:solidFill>
                  <a:schemeClr val="tx2"/>
                </a:solidFill>
              </a:rPr>
              <a:t>ą</a:t>
            </a:r>
            <a:r>
              <a:rPr lang="pl-PL" sz="1800" smtClean="0">
                <a:solidFill>
                  <a:schemeClr val="tx2"/>
                </a:solidFill>
                <a:cs typeface="Arial" charset="0"/>
              </a:rPr>
              <a:t>cznie na kształcenie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pl-PL" sz="1800" smtClean="0">
                <a:solidFill>
                  <a:schemeClr val="tx2"/>
                </a:solidFill>
                <a:cs typeface="Arial" charset="0"/>
              </a:rPr>
              <a:t>ustawiczne osób z grupy wiekowej 45 lat i wi</a:t>
            </a:r>
            <a:r>
              <a:rPr lang="pl-PL" sz="1800" smtClean="0">
                <a:solidFill>
                  <a:schemeClr val="tx2"/>
                </a:solidFill>
              </a:rPr>
              <a:t>ę</a:t>
            </a:r>
            <a:r>
              <a:rPr lang="pl-PL" sz="1800" smtClean="0">
                <a:solidFill>
                  <a:schemeClr val="tx2"/>
                </a:solidFill>
                <a:cs typeface="Arial" charset="0"/>
              </a:rPr>
              <a:t>cej.</a:t>
            </a:r>
          </a:p>
        </p:txBody>
      </p:sp>
      <p:pic>
        <p:nvPicPr>
          <p:cNvPr id="19458" name="Obraz 3" descr="KFS_LOGO_MAL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260350"/>
            <a:ext cx="2027237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ytuł 1"/>
          <p:cNvSpPr>
            <a:spLocks noGrp="1"/>
          </p:cNvSpPr>
          <p:nvPr>
            <p:ph type="title" idx="4294967295"/>
          </p:nvPr>
        </p:nvSpPr>
        <p:spPr>
          <a:xfrm>
            <a:off x="914400" y="714375"/>
            <a:ext cx="7186613" cy="581025"/>
          </a:xfrm>
        </p:spPr>
        <p:txBody>
          <a:bodyPr/>
          <a:lstStyle/>
          <a:p>
            <a:pPr algn="ctr"/>
            <a:r>
              <a:rPr lang="pl-PL" sz="2200" b="1" smtClean="0"/>
              <a:t>Zasady podziału i przepływ środków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229600" cy="51435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1800" dirty="0" smtClean="0">
                <a:solidFill>
                  <a:schemeClr val="tx2"/>
                </a:solidFill>
              </a:rPr>
              <a:t>Dysponentem  KFS jest minister właściwy ds. pracy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1800" dirty="0" smtClean="0">
                <a:solidFill>
                  <a:schemeClr val="tx2"/>
                </a:solidFill>
              </a:rPr>
              <a:t>	- ustala ogólnokrajowe priorytety wydatkowania środków i proponuje sposób podziału środków.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sz="2000" dirty="0" smtClean="0">
              <a:solidFill>
                <a:schemeClr val="tx2"/>
              </a:solidFill>
            </a:endParaRP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pl-PL" sz="1800" dirty="0" smtClean="0"/>
              <a:t>Z całej puli środków KFS na dany rok wydziela część do wykorzystania na poziomie centralnym i w województwach na promocję KFS, konsultacje</a:t>
            </a:r>
            <a:br>
              <a:rPr lang="pl-PL" sz="1800" dirty="0" smtClean="0"/>
            </a:br>
            <a:r>
              <a:rPr lang="pl-PL" sz="1800" dirty="0" smtClean="0"/>
              <a:t>i poradnictwo dla pracodawców, badanie zapotrzebowania na zawody oraz efektywności wsparcia.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endParaRPr lang="pl-PL" sz="1800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pl-PL" sz="1800" dirty="0" smtClean="0"/>
              <a:t>Po zasięgnięciu opinii Rady Rynku Pracy ustala ogólnokrajowe priorytety wydatkowania środków KFS oraz wzór podziału i plan wydatkowania </a:t>
            </a:r>
            <a:r>
              <a:rPr lang="pl-PL" sz="1800" b="1" dirty="0" smtClean="0"/>
              <a:t>80% środków</a:t>
            </a:r>
            <a:r>
              <a:rPr lang="pl-PL" sz="1800" dirty="0" smtClean="0"/>
              <a:t> z pozostałej części KFS.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endParaRPr lang="pl-PL" sz="1800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pl-PL" sz="1800" dirty="0" smtClean="0"/>
              <a:t>Pozostałe </a:t>
            </a:r>
            <a:r>
              <a:rPr lang="pl-PL" sz="1800" b="1" dirty="0" smtClean="0"/>
              <a:t>20% środków tworzy rezerwę KFS</a:t>
            </a:r>
            <a:r>
              <a:rPr lang="pl-PL" sz="1800" dirty="0" smtClean="0"/>
              <a:t>, o której przeznaczeniu decyduje Rada Rynku Pracy. Rada wyznacza dodatkowe priorytety podziału rezerwy, mając na względzie szczególne potrzeby branżowe lub regionalne. 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endParaRPr lang="pl-PL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endParaRPr lang="pl-PL" dirty="0"/>
          </a:p>
        </p:txBody>
      </p:sp>
      <p:pic>
        <p:nvPicPr>
          <p:cNvPr id="56324" name="Obraz 3" descr="KFS_LOGO_MAL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260350"/>
            <a:ext cx="2027237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285750" y="1071563"/>
            <a:ext cx="8229600" cy="64293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1800" smtClean="0"/>
              <a:t/>
            </a:r>
            <a:br>
              <a:rPr lang="pl-PL" sz="1800" smtClean="0"/>
            </a:br>
            <a:r>
              <a:rPr lang="pl-PL" sz="2200" b="1" smtClean="0"/>
              <a:t>Zadania marszałka województwa/wojewódzkiego urzędu pracy </a:t>
            </a:r>
            <a:br>
              <a:rPr lang="pl-PL" sz="2200" b="1" smtClean="0"/>
            </a:br>
            <a:r>
              <a:rPr lang="pl-PL" sz="2200" b="1" smtClean="0"/>
              <a:t>w zakresie zarządzania i administrowania środkami KFS</a:t>
            </a:r>
            <a:endParaRPr lang="pl-PL" sz="220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428625" y="2000250"/>
            <a:ext cx="8229600" cy="44291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l-PL" sz="1800" smtClean="0"/>
              <a:t>W ramach planu wydatków otrzymanego z MPiPS zarząd województwa ustala kwoty na działania PUP w oparciu o zgłaszane przez PUP zapotrzebowanie.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pl-PL" sz="1800" smtClean="0"/>
          </a:p>
          <a:p>
            <a:pPr>
              <a:lnSpc>
                <a:spcPct val="80000"/>
              </a:lnSpc>
            </a:pPr>
            <a:r>
              <a:rPr lang="pl-PL" sz="1800" smtClean="0"/>
              <a:t>Marszałek przekazuje do MPiPS informację o podziale w celu ustalenia limitów środków KFS dla starostów na działania powiatowych urzędów pracy.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pl-PL" sz="1800" smtClean="0"/>
          </a:p>
          <a:p>
            <a:pPr>
              <a:lnSpc>
                <a:spcPct val="80000"/>
              </a:lnSpc>
            </a:pPr>
            <a:r>
              <a:rPr lang="pl-PL" sz="1800" smtClean="0"/>
              <a:t>Ostatecznie limity środków na działania powiatowych urzędów pracy ustala minister właściwy do spraw pracy na podstawie informacji od marszałka województwa o dokonanym przez niego podziale.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pl-PL" sz="1800" smtClean="0"/>
          </a:p>
          <a:p>
            <a:pPr>
              <a:lnSpc>
                <a:spcPct val="80000"/>
              </a:lnSpc>
            </a:pPr>
            <a:r>
              <a:rPr lang="pl-PL" sz="1800" smtClean="0"/>
              <a:t>W przypadku braku do dnia 31 października wniosków ze strony pracodawców            o przyznanie środków KFS w wysokości zapewniającej wykorzystanie limitów marszałek województwa informuje ministra właściwego do spraw pracy o braku możliwości wykorzystania limitów na finansowanie zadań realizowanych w ramach KFS. Niewykorzystane środki zwiększają pulę rezerwy KFS.</a:t>
            </a:r>
          </a:p>
          <a:p>
            <a:pPr>
              <a:lnSpc>
                <a:spcPct val="80000"/>
              </a:lnSpc>
            </a:pPr>
            <a:endParaRPr lang="pl-PL" sz="1800" smtClean="0"/>
          </a:p>
          <a:p>
            <a:pPr>
              <a:lnSpc>
                <a:spcPct val="80000"/>
              </a:lnSpc>
            </a:pPr>
            <a:endParaRPr lang="pl-PL" sz="1400" smtClean="0"/>
          </a:p>
        </p:txBody>
      </p:sp>
      <p:pic>
        <p:nvPicPr>
          <p:cNvPr id="57348" name="Obraz 3" descr="KFS_LOGO_MAL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260350"/>
            <a:ext cx="2027237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ytuł 1"/>
          <p:cNvSpPr>
            <a:spLocks noGrp="1"/>
          </p:cNvSpPr>
          <p:nvPr>
            <p:ph type="title"/>
          </p:nvPr>
        </p:nvSpPr>
        <p:spPr>
          <a:xfrm>
            <a:off x="785813" y="928688"/>
            <a:ext cx="7912100" cy="428625"/>
          </a:xfrm>
        </p:spPr>
        <p:txBody>
          <a:bodyPr/>
          <a:lstStyle/>
          <a:p>
            <a:r>
              <a:rPr lang="pl-PL" sz="2200" b="1" smtClean="0"/>
              <a:t>Adresaci wsparcia: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63" y="1484313"/>
            <a:ext cx="8229600" cy="51435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l-PL" sz="1600" b="1" smtClean="0">
                <a:solidFill>
                  <a:schemeClr val="tx2"/>
                </a:solidFill>
              </a:rPr>
              <a:t>wszyscy pracodawcy, którzy zamierzają inwestować w podnoszenie swoich kompetencji własnych lub pracowników.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pl-PL" sz="160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pl-PL" sz="1600" smtClean="0"/>
              <a:t>	Zgodnie z definicją - art. 2 ust. 1 pkt 25 -</a:t>
            </a:r>
            <a:r>
              <a:rPr lang="pl-PL" sz="1600" b="1" smtClean="0"/>
              <a:t> </a:t>
            </a:r>
            <a:r>
              <a:rPr lang="pl-PL" sz="1600" smtClean="0"/>
              <a:t>pracodawca to jednostka organizacyjna, chociażby</a:t>
            </a:r>
            <a:br>
              <a:rPr lang="pl-PL" sz="1600" smtClean="0"/>
            </a:br>
            <a:r>
              <a:rPr lang="pl-PL" sz="1600" smtClean="0"/>
              <a:t>nie posiadała osobowości prawnej, a także osoba fizyczna, jeżeli zatrudnia co najmniej jednego pracownika.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pl-PL" sz="1600" smtClean="0"/>
              <a:t>	Nie jest pracodawcą osoba prowadząca działalność gospodarczą niezatrudniająca </a:t>
            </a:r>
            <a:br>
              <a:rPr lang="pl-PL" sz="1600" smtClean="0"/>
            </a:br>
            <a:r>
              <a:rPr lang="pl-PL" sz="1600" smtClean="0"/>
              <a:t>żadnego pracownika.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pl-PL" sz="1600" smtClean="0"/>
          </a:p>
          <a:p>
            <a:pPr>
              <a:lnSpc>
                <a:spcPct val="80000"/>
              </a:lnSpc>
            </a:pPr>
            <a:r>
              <a:rPr lang="pl-PL" sz="1600" smtClean="0"/>
              <a:t>Nie ma znaczenia, na jaki rodzaj </a:t>
            </a:r>
            <a:r>
              <a:rPr lang="pl-PL" sz="1600" u="sng" smtClean="0"/>
              <a:t>umowy o pracę </a:t>
            </a:r>
            <a:r>
              <a:rPr lang="pl-PL" sz="1600" smtClean="0"/>
              <a:t>zatrudnieni są pracownicy korzystający</a:t>
            </a:r>
            <a:br>
              <a:rPr lang="pl-PL" sz="1600" smtClean="0"/>
            </a:br>
            <a:r>
              <a:rPr lang="pl-PL" sz="1600" smtClean="0"/>
              <a:t>z kształcenia wspieranego środkami KFS, a także czy jest to praca na pełen czy część etatu.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pl-PL" sz="1600" smtClean="0"/>
          </a:p>
          <a:p>
            <a:pPr>
              <a:lnSpc>
                <a:spcPct val="80000"/>
              </a:lnSpc>
            </a:pPr>
            <a:r>
              <a:rPr lang="pl-PL" sz="1600" smtClean="0"/>
              <a:t>Pracodawca jako osoba pracująca również może skorzystać z kształcenia ustawicznego finansowanego przez KFS na takich samych zasadach jak jego pracownicy.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pl-PL" sz="160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pl-PL" sz="1600" smtClean="0">
                <a:solidFill>
                  <a:srgbClr val="21B2C9"/>
                </a:solidFill>
              </a:rPr>
              <a:t>	</a:t>
            </a:r>
            <a:r>
              <a:rPr lang="pl-PL" sz="1600" u="sng" smtClean="0">
                <a:solidFill>
                  <a:schemeClr val="tx2"/>
                </a:solidFill>
              </a:rPr>
              <a:t>Uwaga</a:t>
            </a:r>
            <a:r>
              <a:rPr lang="pl-PL" sz="1600" smtClean="0">
                <a:solidFill>
                  <a:schemeClr val="tx2"/>
                </a:solidFill>
              </a:rPr>
              <a:t>: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pl-PL" sz="50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pl-PL" sz="1600" smtClean="0">
                <a:solidFill>
                  <a:schemeClr val="tx2"/>
                </a:solidFill>
              </a:rPr>
              <a:t>	Środki KFS przekazane pracodawcom prowadzącym działalność gospodarczą w rozumieniu prawa konkurencji UE, </a:t>
            </a:r>
            <a:r>
              <a:rPr lang="pl-PL" sz="1600" b="1" smtClean="0">
                <a:solidFill>
                  <a:schemeClr val="tx2"/>
                </a:solidFill>
              </a:rPr>
              <a:t>stanowią pomoc </a:t>
            </a:r>
            <a:r>
              <a:rPr lang="pl-PL" sz="1600" b="1" i="1" smtClean="0">
                <a:solidFill>
                  <a:schemeClr val="tx2"/>
                </a:solidFill>
              </a:rPr>
              <a:t>de minimis</a:t>
            </a:r>
            <a:r>
              <a:rPr lang="pl-PL" sz="1600" smtClean="0">
                <a:solidFill>
                  <a:schemeClr val="tx2"/>
                </a:solidFill>
              </a:rPr>
              <a:t>, o której mowa we właściwych przepisach prawa UE    (limit pomocy de minimis stanowi równowartość 200 tys. euro w okresie trzech kolejnych lat obrotowych).</a:t>
            </a:r>
            <a:endParaRPr lang="pl-PL" sz="1600" smtClean="0"/>
          </a:p>
        </p:txBody>
      </p:sp>
      <p:pic>
        <p:nvPicPr>
          <p:cNvPr id="23555" name="Obraz 3" descr="KFS_LOGO_MAL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260350"/>
            <a:ext cx="2027237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457200" y="1214438"/>
            <a:ext cx="8229600" cy="51101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pl-PL" sz="2200" b="1" smtClean="0">
                <a:solidFill>
                  <a:schemeClr val="tx2"/>
                </a:solidFill>
                <a:cs typeface="Arial" charset="0"/>
              </a:rPr>
              <a:t>Priorytety wydatkowania środków rezerwy KFS: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pl-PL" sz="900" smtClean="0"/>
          </a:p>
          <a:p>
            <a:pPr>
              <a:lnSpc>
                <a:spcPct val="90000"/>
              </a:lnSpc>
              <a:buClr>
                <a:srgbClr val="002060"/>
              </a:buClr>
            </a:pPr>
            <a:r>
              <a:rPr lang="pl-PL" sz="1800" smtClean="0"/>
              <a:t>sukcesywne zaspokajanie zapotrzebowania powiatów, które będą wnioskowały </a:t>
            </a:r>
            <a:br>
              <a:rPr lang="pl-PL" sz="1800" smtClean="0"/>
            </a:br>
            <a:r>
              <a:rPr lang="pl-PL" sz="1800" smtClean="0"/>
              <a:t>o dodatkowe kwoty KFS na finansowanie kształcenia ustawicznego </a:t>
            </a:r>
            <a:br>
              <a:rPr lang="pl-PL" sz="1800" smtClean="0"/>
            </a:br>
            <a:r>
              <a:rPr lang="pl-PL" sz="1800" smtClean="0"/>
              <a:t>u pracodawców;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pl-PL" sz="1000" smtClean="0"/>
          </a:p>
          <a:p>
            <a:pPr>
              <a:lnSpc>
                <a:spcPct val="90000"/>
              </a:lnSpc>
              <a:buClr>
                <a:srgbClr val="002060"/>
              </a:buClr>
            </a:pPr>
            <a:r>
              <a:rPr lang="pl-PL" sz="1800" smtClean="0"/>
              <a:t>wsparcie kształcenia ustawicznego w branżach/ zawodach, gdzie pracodawcy oferują miejsca pracy i jednocześnie zgłaszają trudności z zatrudnianiem pracowników, w szczególności rezerwa zasili </a:t>
            </a:r>
            <a:r>
              <a:rPr lang="pl-PL" sz="1800" b="1" smtClean="0"/>
              <a:t>branżę transportową w zawodach: kierowcy ciężarówek, maszyniści kolejowi PKP (CARGO) oraz branżę usług opiekuńczych;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pl-PL" sz="1000" smtClean="0"/>
          </a:p>
          <a:p>
            <a:pPr>
              <a:lnSpc>
                <a:spcPct val="90000"/>
              </a:lnSpc>
              <a:buClr>
                <a:srgbClr val="002060"/>
              </a:buClr>
            </a:pPr>
            <a:r>
              <a:rPr lang="pl-PL" sz="1800" smtClean="0"/>
              <a:t>wsparcie kształcenia ustawicznego </a:t>
            </a:r>
            <a:r>
              <a:rPr lang="pl-PL" sz="1800" b="1" smtClean="0"/>
              <a:t>w branżach/przedsiębiorstwach restrukturyzowanych</a:t>
            </a:r>
            <a:r>
              <a:rPr lang="pl-PL" sz="1800" smtClean="0"/>
              <a:t>, np. w branży górnictwa węglowego;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pl-PL" sz="1100" smtClean="0"/>
          </a:p>
          <a:p>
            <a:pPr>
              <a:lnSpc>
                <a:spcPct val="90000"/>
              </a:lnSpc>
              <a:buClr>
                <a:srgbClr val="002060"/>
              </a:buClr>
            </a:pPr>
            <a:r>
              <a:rPr lang="pl-PL" sz="1800" smtClean="0"/>
              <a:t>wsparcie kształcenia ustawicznego pracowników, którzy mogą udokumentować wykonywanie przez co najmniej 15 lat prac w szczególnych warunkach lub </a:t>
            </a:r>
            <a:br>
              <a:rPr lang="pl-PL" sz="1800" smtClean="0"/>
            </a:br>
            <a:r>
              <a:rPr lang="pl-PL" sz="1800" smtClean="0"/>
              <a:t>o szczególnym charakterze, a którym nie przysługuje prawo do emerytury pomostowej.</a:t>
            </a:r>
          </a:p>
          <a:p>
            <a:pPr>
              <a:lnSpc>
                <a:spcPct val="90000"/>
              </a:lnSpc>
            </a:pPr>
            <a:endParaRPr lang="pl-PL" sz="2400" smtClean="0"/>
          </a:p>
        </p:txBody>
      </p:sp>
      <p:pic>
        <p:nvPicPr>
          <p:cNvPr id="59395" name="Obraz 3" descr="KFS_LOGO_MAL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260350"/>
            <a:ext cx="2027237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375" y="1071563"/>
            <a:ext cx="7872413" cy="428625"/>
          </a:xfrm>
        </p:spPr>
        <p:txBody>
          <a:bodyPr>
            <a:normAutofit fontScale="90000"/>
          </a:bodyPr>
          <a:lstStyle/>
          <a:p>
            <a:r>
              <a:rPr lang="pl-PL" sz="4500" smtClean="0"/>
              <a:t/>
            </a:r>
            <a:br>
              <a:rPr lang="pl-PL" sz="4500" smtClean="0"/>
            </a:br>
            <a:r>
              <a:rPr lang="pl-PL" sz="2000" smtClean="0"/>
              <a:t> </a:t>
            </a:r>
            <a:r>
              <a:rPr lang="pl-PL" sz="2200" b="1" smtClean="0"/>
              <a:t>Środki KFS można przeznaczyć  na: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63" y="1785938"/>
            <a:ext cx="8229600" cy="4389437"/>
          </a:xfrm>
        </p:spPr>
        <p:txBody>
          <a:bodyPr>
            <a:normAutofit/>
          </a:bodyPr>
          <a:lstStyle/>
          <a:p>
            <a:r>
              <a:rPr lang="pl-PL" sz="1800" smtClean="0"/>
              <a:t>określenie potrzeb pracodawcy w zakresie kształcenia ustawicznego w związku </a:t>
            </a:r>
            <a:br>
              <a:rPr lang="pl-PL" sz="1800" smtClean="0"/>
            </a:br>
            <a:r>
              <a:rPr lang="pl-PL" sz="1800" smtClean="0"/>
              <a:t>z ubieganiem się o sfinansowanie tego kształcenia ze środków KFS,</a:t>
            </a:r>
          </a:p>
          <a:p>
            <a:pPr>
              <a:buFont typeface="Wingdings 2" pitchFamily="18" charset="2"/>
              <a:buNone/>
            </a:pPr>
            <a:endParaRPr lang="pl-PL" sz="900" smtClean="0"/>
          </a:p>
          <a:p>
            <a:r>
              <a:rPr lang="pl-PL" sz="1800" smtClean="0"/>
              <a:t>kursy i studia podyplomowe realizowane z inicjatywy pracodawcy lub za jego zgodą,</a:t>
            </a:r>
          </a:p>
          <a:p>
            <a:pPr>
              <a:buFont typeface="Wingdings 2" pitchFamily="18" charset="2"/>
              <a:buNone/>
            </a:pPr>
            <a:endParaRPr lang="pl-PL" sz="900" smtClean="0"/>
          </a:p>
          <a:p>
            <a:r>
              <a:rPr lang="pl-PL" sz="1800" smtClean="0"/>
              <a:t>egzaminy umożliwiające uzyskanie dyplomów potwierdzających nabycie umiejętności, kwalifikacji lub uprawnień zawodowych,</a:t>
            </a:r>
          </a:p>
          <a:p>
            <a:pPr>
              <a:buFont typeface="Wingdings 2" pitchFamily="18" charset="2"/>
              <a:buNone/>
            </a:pPr>
            <a:endParaRPr lang="pl-PL" sz="900" smtClean="0"/>
          </a:p>
          <a:p>
            <a:r>
              <a:rPr lang="pl-PL" sz="1800" smtClean="0"/>
              <a:t>badania lekarskie i psychologiczne wymagane do podjęcia kształcenia lub pracy zawodowej po ukończonym kształceniu,</a:t>
            </a:r>
          </a:p>
          <a:p>
            <a:pPr>
              <a:buFont typeface="Wingdings 2" pitchFamily="18" charset="2"/>
              <a:buNone/>
            </a:pPr>
            <a:endParaRPr lang="pl-PL" sz="900" smtClean="0"/>
          </a:p>
          <a:p>
            <a:r>
              <a:rPr lang="pl-PL" sz="1800" smtClean="0"/>
              <a:t>ubezpieczenie od następstw nieszczęśliwych wypadków w związku z podjętym kształceniem.</a:t>
            </a:r>
          </a:p>
          <a:p>
            <a:endParaRPr lang="pl-PL" sz="2800" smtClean="0"/>
          </a:p>
        </p:txBody>
      </p:sp>
      <p:pic>
        <p:nvPicPr>
          <p:cNvPr id="25603" name="Obraz 3" descr="KFS_LOGO_MAL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260350"/>
            <a:ext cx="2027237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ytuł 1"/>
          <p:cNvSpPr>
            <a:spLocks noGrp="1"/>
          </p:cNvSpPr>
          <p:nvPr>
            <p:ph type="title" idx="4294967295"/>
          </p:nvPr>
        </p:nvSpPr>
        <p:spPr>
          <a:xfrm>
            <a:off x="714375" y="1143000"/>
            <a:ext cx="8229600" cy="652463"/>
          </a:xfrm>
        </p:spPr>
        <p:txBody>
          <a:bodyPr/>
          <a:lstStyle/>
          <a:p>
            <a:r>
              <a:rPr lang="pl-PL" sz="4800" smtClean="0"/>
              <a:t/>
            </a:r>
            <a:br>
              <a:rPr lang="pl-PL" sz="4800" smtClean="0"/>
            </a:br>
            <a:r>
              <a:rPr lang="pl-PL" sz="5400" b="1" smtClean="0"/>
              <a:t> </a:t>
            </a:r>
            <a:r>
              <a:rPr lang="pl-PL" sz="2200" b="1" smtClean="0"/>
              <a:t>Działania dodatkowe</a:t>
            </a:r>
            <a:r>
              <a:rPr lang="pl-PL" sz="2200" smtClean="0"/>
              <a:t> </a:t>
            </a:r>
            <a:r>
              <a:rPr lang="pl-PL" sz="2200" b="1" smtClean="0"/>
              <a:t>możliwe do sfinansowania przez KFS to:</a:t>
            </a:r>
            <a:r>
              <a:rPr lang="pl-PL" sz="2000" b="1" smtClean="0"/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714375" y="2143125"/>
            <a:ext cx="7943850" cy="3643313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1800" dirty="0" smtClean="0">
                <a:latin typeface="+mj-lt"/>
              </a:rPr>
              <a:t>określanie zapotrzebowania na zawody na rynku pracy,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sz="10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1800" dirty="0" smtClean="0">
                <a:latin typeface="+mj-lt"/>
              </a:rPr>
              <a:t>badanie efektywności wsparcia udzielonego ze środków KFS,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sz="10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1800" dirty="0" smtClean="0">
                <a:latin typeface="+mj-lt"/>
              </a:rPr>
              <a:t>promocja KFS,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sz="10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1800" dirty="0" smtClean="0">
                <a:latin typeface="+mj-lt"/>
              </a:rPr>
              <a:t>konsultacje i poradnictwo dla pracodawców w zakresie korzystania z KFS.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sz="16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sz="1800" dirty="0" smtClean="0"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1800" dirty="0" smtClean="0">
                <a:latin typeface="+mj-lt"/>
              </a:rPr>
              <a:t>	</a:t>
            </a:r>
            <a:r>
              <a:rPr lang="pl-PL" sz="1800" b="1" dirty="0" smtClean="0">
                <a:solidFill>
                  <a:schemeClr val="tx2"/>
                </a:solidFill>
                <a:latin typeface="+mj-lt"/>
              </a:rPr>
              <a:t>Środkami na wsparcie kształcenia ustawicznego będą dysponować</a:t>
            </a:r>
            <a:br>
              <a:rPr lang="pl-PL" sz="1800" b="1" dirty="0" smtClean="0">
                <a:solidFill>
                  <a:schemeClr val="tx2"/>
                </a:solidFill>
                <a:latin typeface="+mj-lt"/>
              </a:rPr>
            </a:br>
            <a:r>
              <a:rPr lang="pl-PL" sz="1800" b="1" dirty="0" smtClean="0">
                <a:solidFill>
                  <a:schemeClr val="tx2"/>
                </a:solidFill>
                <a:latin typeface="+mj-lt"/>
              </a:rPr>
              <a:t>powiatowe urzędy pracy, 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1800" b="1" dirty="0" smtClean="0">
                <a:solidFill>
                  <a:schemeClr val="tx2"/>
                </a:solidFill>
                <a:latin typeface="+mj-lt"/>
              </a:rPr>
              <a:t>	środkami na działania dodatkowe - powiatowe i wojewódzkie urzędy pracy </a:t>
            </a:r>
            <a:br>
              <a:rPr lang="pl-PL" sz="1800" b="1" dirty="0" smtClean="0">
                <a:solidFill>
                  <a:schemeClr val="tx2"/>
                </a:solidFill>
                <a:latin typeface="+mj-lt"/>
              </a:rPr>
            </a:br>
            <a:r>
              <a:rPr lang="pl-PL" sz="1800" b="1" dirty="0" smtClean="0">
                <a:solidFill>
                  <a:schemeClr val="tx2"/>
                </a:solidFill>
                <a:latin typeface="+mj-lt"/>
              </a:rPr>
              <a:t>oraz  </a:t>
            </a:r>
            <a:r>
              <a:rPr lang="pl-PL" sz="1800" b="1" dirty="0" err="1" smtClean="0">
                <a:solidFill>
                  <a:schemeClr val="tx2"/>
                </a:solidFill>
                <a:latin typeface="+mj-lt"/>
              </a:rPr>
              <a:t>MPiPS</a:t>
            </a:r>
            <a:r>
              <a:rPr lang="pl-PL" sz="1800" b="1" dirty="0" smtClean="0">
                <a:solidFill>
                  <a:schemeClr val="tx2"/>
                </a:solidFill>
                <a:latin typeface="+mj-lt"/>
              </a:rPr>
              <a:t>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>
              <a:latin typeface="+mj-lt"/>
            </a:endParaRPr>
          </a:p>
        </p:txBody>
      </p:sp>
      <p:pic>
        <p:nvPicPr>
          <p:cNvPr id="52228" name="Obraz 3" descr="KFS_LOGO_MAL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260350"/>
            <a:ext cx="2027237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zepły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Przepły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3662</TotalTime>
  <Words>990</Words>
  <Application>Microsoft Office PowerPoint</Application>
  <PresentationFormat>Pokaz na ekranie (4:3)</PresentationFormat>
  <Paragraphs>276</Paragraphs>
  <Slides>20</Slides>
  <Notes>6</Notes>
  <HiddenSlides>1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5" baseType="lpstr">
      <vt:lpstr>Calibri</vt:lpstr>
      <vt:lpstr>Arial</vt:lpstr>
      <vt:lpstr>Wingdings 2</vt:lpstr>
      <vt:lpstr>Wingdings</vt:lpstr>
      <vt:lpstr>Przepływ</vt:lpstr>
      <vt:lpstr>Krajowy  fundusz szkoleniowy</vt:lpstr>
      <vt:lpstr>Slajd 2</vt:lpstr>
      <vt:lpstr>Slajd 3</vt:lpstr>
      <vt:lpstr>Zasady podziału i przepływ środków</vt:lpstr>
      <vt:lpstr> Zadania marszałka województwa/wojewódzkiego urzędu pracy  w zakresie zarządzania i administrowania środkami KFS</vt:lpstr>
      <vt:lpstr>Adresaci wsparcia:</vt:lpstr>
      <vt:lpstr>Slajd 7</vt:lpstr>
      <vt:lpstr>  Środki KFS można przeznaczyć  na:</vt:lpstr>
      <vt:lpstr>  Działania dodatkowe możliwe do sfinansowania przez KFS to: </vt:lpstr>
      <vt:lpstr>Slajd 10</vt:lpstr>
      <vt:lpstr>Sposób ubiegania się o środki na dofinansowanie kształcenia ustawicznego:</vt:lpstr>
      <vt:lpstr>Slajd 12</vt:lpstr>
      <vt:lpstr>Zwrot środków KFS</vt:lpstr>
      <vt:lpstr>Dane za rok 2014 – II półrocze</vt:lpstr>
      <vt:lpstr>Slajd 15</vt:lpstr>
      <vt:lpstr>Slajd 16</vt:lpstr>
      <vt:lpstr>Slajd 17</vt:lpstr>
      <vt:lpstr>Podział środków na rok 2015</vt:lpstr>
      <vt:lpstr>Poradnik dla pracodawców:</vt:lpstr>
      <vt:lpstr>Slajd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Wielowymiarowość poradnictwa zawodowego  w kontekście zmian zachodzących na rynku pracy</dc:title>
  <dc:creator>Artur Radziwolski</dc:creator>
  <cp:lastModifiedBy>p.lulek</cp:lastModifiedBy>
  <cp:revision>353</cp:revision>
  <dcterms:modified xsi:type="dcterms:W3CDTF">2015-08-24T11:13:27Z</dcterms:modified>
</cp:coreProperties>
</file>